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ldx" ContentType="application/vnd.openxmlformats-officedocument.presentationml.slide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9" r:id="rId2"/>
  </p:sldMasterIdLst>
  <p:notesMasterIdLst>
    <p:notesMasterId r:id="rId57"/>
  </p:notesMasterIdLst>
  <p:sldIdLst>
    <p:sldId id="256" r:id="rId3"/>
    <p:sldId id="289" r:id="rId4"/>
    <p:sldId id="292" r:id="rId5"/>
    <p:sldId id="293" r:id="rId6"/>
    <p:sldId id="294" r:id="rId7"/>
    <p:sldId id="295" r:id="rId8"/>
    <p:sldId id="284" r:id="rId9"/>
    <p:sldId id="300" r:id="rId10"/>
    <p:sldId id="301" r:id="rId11"/>
    <p:sldId id="302" r:id="rId12"/>
    <p:sldId id="303" r:id="rId13"/>
    <p:sldId id="305" r:id="rId14"/>
    <p:sldId id="338" r:id="rId15"/>
    <p:sldId id="285" r:id="rId16"/>
    <p:sldId id="309" r:id="rId17"/>
    <p:sldId id="308" r:id="rId18"/>
    <p:sldId id="310" r:id="rId19"/>
    <p:sldId id="314" r:id="rId20"/>
    <p:sldId id="312" r:id="rId21"/>
    <p:sldId id="313" r:id="rId22"/>
    <p:sldId id="315" r:id="rId23"/>
    <p:sldId id="287" r:id="rId24"/>
    <p:sldId id="316" r:id="rId25"/>
    <p:sldId id="307" r:id="rId26"/>
    <p:sldId id="319" r:id="rId27"/>
    <p:sldId id="320" r:id="rId28"/>
    <p:sldId id="339" r:id="rId29"/>
    <p:sldId id="322" r:id="rId30"/>
    <p:sldId id="323" r:id="rId31"/>
    <p:sldId id="324" r:id="rId32"/>
    <p:sldId id="288" r:id="rId33"/>
    <p:sldId id="325" r:id="rId34"/>
    <p:sldId id="326" r:id="rId35"/>
    <p:sldId id="317" r:id="rId36"/>
    <p:sldId id="328" r:id="rId37"/>
    <p:sldId id="330" r:id="rId38"/>
    <p:sldId id="286" r:id="rId39"/>
    <p:sldId id="318" r:id="rId40"/>
    <p:sldId id="332" r:id="rId41"/>
    <p:sldId id="296" r:id="rId42"/>
    <p:sldId id="333" r:id="rId43"/>
    <p:sldId id="336" r:id="rId44"/>
    <p:sldId id="337" r:id="rId45"/>
    <p:sldId id="334" r:id="rId46"/>
    <p:sldId id="282" r:id="rId47"/>
    <p:sldId id="297" r:id="rId48"/>
    <p:sldId id="298" r:id="rId49"/>
    <p:sldId id="331" r:id="rId50"/>
    <p:sldId id="329" r:id="rId51"/>
    <p:sldId id="306" r:id="rId52"/>
    <p:sldId id="340" r:id="rId53"/>
    <p:sldId id="299" r:id="rId54"/>
    <p:sldId id="283" r:id="rId55"/>
    <p:sldId id="257" r:id="rId56"/>
  </p:sldIdLst>
  <p:sldSz cx="9144000" cy="5143500" type="screen16x9"/>
  <p:notesSz cx="6858000" cy="9144000"/>
  <p:defaultTextStyle>
    <a:defPPr>
      <a:defRPr lang="zh-CN"/>
    </a:defPPr>
    <a:lvl1pPr algn="l" defTabSz="309563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1pPr>
    <a:lvl2pPr marL="457200" indent="-371475" algn="l" defTabSz="309563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2pPr>
    <a:lvl3pPr marL="914400" indent="-742950" algn="l" defTabSz="309563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3pPr>
    <a:lvl4pPr marL="1371600" indent="-1114425" algn="l" defTabSz="309563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4pPr>
    <a:lvl5pPr marL="1828800" indent="-1485900" algn="l" defTabSz="309563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24C90"/>
    <a:srgbClr val="CCFFFF"/>
    <a:srgbClr val="F2F2F2"/>
    <a:srgbClr val="9966FF"/>
    <a:srgbClr val="CCFF66"/>
    <a:srgbClr val="1711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61" autoAdjust="0"/>
    <p:restoredTop sz="94660" autoAdjust="0"/>
  </p:normalViewPr>
  <p:slideViewPr>
    <p:cSldViewPr snapToGrid="0">
      <p:cViewPr varScale="1">
        <p:scale>
          <a:sx n="80" d="100"/>
          <a:sy n="80" d="100"/>
        </p:scale>
        <p:origin x="30" y="3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hape 49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0243" name="Shape 50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109413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71450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1pPr>
    <a:lvl2pPr marL="742950" indent="-285750" algn="l" defTabSz="171450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2pPr>
    <a:lvl3pPr marL="1143000" indent="-228600" algn="l" defTabSz="171450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3pPr>
    <a:lvl4pPr marL="1600200" indent="-228600" algn="l" defTabSz="171450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4pPr>
    <a:lvl5pPr marL="2057400" indent="-228600" algn="l" defTabSz="171450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5pPr>
    <a:lvl6pPr indent="428625" defTabSz="171450">
      <a:lnSpc>
        <a:spcPct val="118000"/>
      </a:lnSpc>
      <a:defRPr sz="825">
        <a:latin typeface="Helvetica Neue"/>
        <a:ea typeface="Helvetica Neue"/>
        <a:cs typeface="Helvetica Neue"/>
        <a:sym typeface="Helvetica Neue"/>
      </a:defRPr>
    </a:lvl6pPr>
    <a:lvl7pPr indent="514350" defTabSz="171450">
      <a:lnSpc>
        <a:spcPct val="118000"/>
      </a:lnSpc>
      <a:defRPr sz="825">
        <a:latin typeface="Helvetica Neue"/>
        <a:ea typeface="Helvetica Neue"/>
        <a:cs typeface="Helvetica Neue"/>
        <a:sym typeface="Helvetica Neue"/>
      </a:defRPr>
    </a:lvl7pPr>
    <a:lvl8pPr indent="600075" defTabSz="171450">
      <a:lnSpc>
        <a:spcPct val="118000"/>
      </a:lnSpc>
      <a:defRPr sz="825">
        <a:latin typeface="Helvetica Neue"/>
        <a:ea typeface="Helvetica Neue"/>
        <a:cs typeface="Helvetica Neue"/>
        <a:sym typeface="Helvetica Neue"/>
      </a:defRPr>
    </a:lvl8pPr>
    <a:lvl9pPr indent="685800" defTabSz="171450">
      <a:lnSpc>
        <a:spcPct val="118000"/>
      </a:lnSpc>
      <a:defRPr sz="825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98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967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122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1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7702928" y="48563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www.1ppt.com/hangye/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www.1ppt.com/sucai/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www.1ppt.com/tubiao/     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www.1ppt.com/powerpoint/     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www.1ppt.com/excel/ 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www.1ppt.com/kejian/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www.1ppt.com/shiti/ 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www.1ppt.com/jiaoan/       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www.1ppt.com/ziti/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  <p:pic>
        <p:nvPicPr>
          <p:cNvPr id="2" name="3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hape 8"/>
          <p:cNvSpPr/>
          <p:nvPr/>
        </p:nvSpPr>
        <p:spPr>
          <a:xfrm>
            <a:off x="2114550" y="411163"/>
            <a:ext cx="4478338" cy="519112"/>
          </a:xfrm>
          <a:prstGeom prst="rect">
            <a:avLst/>
          </a:prstGeom>
          <a:ln w="12700">
            <a:miter lim="400000"/>
          </a:ln>
        </p:spPr>
        <p:txBody>
          <a:bodyPr wrap="none" lIns="45720" rIns="4572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sz="2775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Please Add Your </a:t>
            </a:r>
            <a:r>
              <a:rPr sz="2775" b="1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Title Here</a:t>
            </a:r>
          </a:p>
        </p:txBody>
      </p:sp>
      <p:sp>
        <p:nvSpPr>
          <p:cNvPr id="4" name="Shape 9"/>
          <p:cNvSpPr/>
          <p:nvPr/>
        </p:nvSpPr>
        <p:spPr>
          <a:xfrm>
            <a:off x="3495675" y="901700"/>
            <a:ext cx="1490663" cy="242888"/>
          </a:xfrm>
          <a:prstGeom prst="rect">
            <a:avLst/>
          </a:prstGeom>
          <a:ln w="12700">
            <a:miter lim="400000"/>
          </a:ln>
        </p:spPr>
        <p:txBody>
          <a:bodyPr wrap="none" lIns="45720" rIns="45720">
            <a:spAutoFit/>
          </a:bodyPr>
          <a:lstStyle>
            <a:lvl1pPr algn="l" defTabSz="914400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975" kern="0">
                <a:solidFill>
                  <a:srgbClr val="000000"/>
                </a:solidFill>
              </a:rPr>
              <a:t>please 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965547139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2973972007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标题文本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276655751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标题文本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 hasCustomPrompt="1"/>
          </p:nvPr>
        </p:nvSpPr>
        <p:spPr>
          <a:xfrm>
            <a:off x="633413" y="1214437"/>
            <a:ext cx="3752850" cy="3452813"/>
          </a:xfrm>
          <a:prstGeom prst="rect">
            <a:avLst/>
          </a:prstGeom>
        </p:spPr>
        <p:txBody>
          <a:bodyPr/>
          <a:lstStyle>
            <a:lvl1pPr marL="209550" indent="-209550">
              <a:spcBef>
                <a:spcPts val="1690"/>
              </a:spcBef>
              <a:defRPr sz="1690"/>
            </a:lvl1pPr>
            <a:lvl2pPr marL="419100" indent="-209550">
              <a:spcBef>
                <a:spcPts val="1690"/>
              </a:spcBef>
              <a:defRPr sz="1690"/>
            </a:lvl2pPr>
            <a:lvl3pPr marL="628650" indent="-209550">
              <a:spcBef>
                <a:spcPts val="1690"/>
              </a:spcBef>
              <a:defRPr sz="1690"/>
            </a:lvl3pPr>
            <a:lvl4pPr marL="838200" indent="-209550">
              <a:spcBef>
                <a:spcPts val="1690"/>
              </a:spcBef>
              <a:defRPr sz="1690"/>
            </a:lvl4pPr>
            <a:lvl5pPr marL="1047750" indent="-209550">
              <a:spcBef>
                <a:spcPts val="1690"/>
              </a:spcBef>
              <a:defRPr sz="1690"/>
            </a:lvl5pPr>
          </a:lstStyle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661972683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body" idx="1" hasCustomPrompt="1"/>
          </p:nvPr>
        </p:nvSpPr>
        <p:spPr>
          <a:xfrm>
            <a:off x="633413" y="666750"/>
            <a:ext cx="7877175" cy="3805238"/>
          </a:xfrm>
          <a:prstGeom prst="rect">
            <a:avLst/>
          </a:prstGeom>
        </p:spPr>
        <p:txBody>
          <a:bodyPr/>
          <a:lstStyle/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3753595091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6799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753218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01003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508511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278941"/>
      </p:ext>
    </p:extLst>
  </p:cSld>
  <p:clrMapOvr>
    <a:masterClrMapping/>
  </p:clrMapOvr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627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2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538253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8612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5071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5679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915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6254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2103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0006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7564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2766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85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3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1232233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28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7106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346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3745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1881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5195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7029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1933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0681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472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4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799883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2419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2969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2319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376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5757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4620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05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8024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1825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20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6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hape 24"/>
          <p:cNvSpPr/>
          <p:nvPr/>
        </p:nvSpPr>
        <p:spPr>
          <a:xfrm>
            <a:off x="2263775" y="411163"/>
            <a:ext cx="4478338" cy="519112"/>
          </a:xfrm>
          <a:prstGeom prst="rect">
            <a:avLst/>
          </a:prstGeom>
          <a:ln w="12700">
            <a:miter lim="400000"/>
          </a:ln>
        </p:spPr>
        <p:txBody>
          <a:bodyPr wrap="none" lIns="45720" rIns="4572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sz="2775" ker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Please Add Your </a:t>
            </a:r>
            <a:r>
              <a:rPr sz="2775" b="1" ker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Title Here</a:t>
            </a:r>
          </a:p>
        </p:txBody>
      </p:sp>
      <p:sp>
        <p:nvSpPr>
          <p:cNvPr id="4" name="Shape 25"/>
          <p:cNvSpPr/>
          <p:nvPr/>
        </p:nvSpPr>
        <p:spPr>
          <a:xfrm>
            <a:off x="3708400" y="901700"/>
            <a:ext cx="1490663" cy="242888"/>
          </a:xfrm>
          <a:prstGeom prst="rect">
            <a:avLst/>
          </a:prstGeom>
          <a:ln w="12700">
            <a:miter lim="400000"/>
          </a:ln>
        </p:spPr>
        <p:txBody>
          <a:bodyPr wrap="none" lIns="45720" rIns="45720">
            <a:spAutoFit/>
          </a:bodyPr>
          <a:lstStyle>
            <a:lvl1pPr algn="l" defTabSz="914400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975" kern="0">
                <a:solidFill>
                  <a:schemeClr val="bg1"/>
                </a:solidFill>
              </a:rPr>
              <a:t>please 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744760432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4161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7363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1607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8135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8599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514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5373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4300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3849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07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5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440891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5048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68086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671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8637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015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1411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533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14896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1242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40238" y="1"/>
            <a:ext cx="405045" cy="14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1482726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 hasCustomPrompt="1"/>
          </p:nvPr>
        </p:nvSpPr>
        <p:spPr>
          <a:xfrm>
            <a:off x="238125" y="3543300"/>
            <a:ext cx="8667750" cy="752475"/>
          </a:xfrm>
          <a:prstGeom prst="rect">
            <a:avLst/>
          </a:prstGeom>
        </p:spPr>
        <p:txBody>
          <a:bodyPr anchor="b"/>
          <a:lstStyle/>
          <a:p>
            <a:pPr lvl="0"/>
            <a:r>
              <a:t>标题文本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 hasCustomPrompt="1"/>
          </p:nvPr>
        </p:nvSpPr>
        <p:spPr>
          <a:xfrm>
            <a:off x="238125" y="4319587"/>
            <a:ext cx="866775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0"/>
            </a:lvl1pPr>
            <a:lvl2pPr marL="0" indent="85725" algn="ctr">
              <a:spcBef>
                <a:spcPts val="0"/>
              </a:spcBef>
              <a:buSzTx/>
              <a:buNone/>
              <a:defRPr sz="1650"/>
            </a:lvl2pPr>
            <a:lvl3pPr marL="0" indent="171450" algn="ctr">
              <a:spcBef>
                <a:spcPts val="0"/>
              </a:spcBef>
              <a:buSzTx/>
              <a:buNone/>
              <a:defRPr sz="1650"/>
            </a:lvl3pPr>
            <a:lvl4pPr marL="0" indent="257175" algn="ctr">
              <a:spcBef>
                <a:spcPts val="0"/>
              </a:spcBef>
              <a:buSzTx/>
              <a:buNone/>
              <a:defRPr sz="1650"/>
            </a:lvl4pPr>
            <a:lvl5pPr marL="0" indent="342900" algn="ctr">
              <a:spcBef>
                <a:spcPts val="0"/>
              </a:spcBef>
              <a:buSzTx/>
              <a:buNone/>
              <a:defRPr sz="1650"/>
            </a:lvl5pPr>
          </a:lstStyle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1781071018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412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 hasCustomPrompt="1"/>
          </p:nvPr>
        </p:nvSpPr>
        <p:spPr>
          <a:xfrm>
            <a:off x="666750" y="1700213"/>
            <a:ext cx="7810500" cy="1743075"/>
          </a:xfrm>
          <a:prstGeom prst="rect">
            <a:avLst/>
          </a:prstGeom>
        </p:spPr>
        <p:txBody>
          <a:bodyPr/>
          <a:lstStyle/>
          <a:p>
            <a:pPr lvl="0"/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379199118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 hasCustomPrompt="1"/>
          </p:nvPr>
        </p:nvSpPr>
        <p:spPr>
          <a:xfrm>
            <a:off x="619125" y="414338"/>
            <a:ext cx="3833813" cy="2105025"/>
          </a:xfrm>
          <a:prstGeom prst="rect">
            <a:avLst/>
          </a:prstGeom>
        </p:spPr>
        <p:txBody>
          <a:bodyPr anchor="b"/>
          <a:lstStyle>
            <a:lvl1pPr>
              <a:defRPr sz="3150"/>
            </a:lvl1pPr>
          </a:lstStyle>
          <a:p>
            <a:pPr lvl="0"/>
            <a:r>
              <a:t>标题文本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idx="1" hasCustomPrompt="1"/>
          </p:nvPr>
        </p:nvSpPr>
        <p:spPr>
          <a:xfrm>
            <a:off x="619125" y="2566988"/>
            <a:ext cx="3833813" cy="216217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0"/>
            </a:lvl1pPr>
            <a:lvl2pPr marL="0" indent="85725" algn="ctr">
              <a:spcBef>
                <a:spcPts val="0"/>
              </a:spcBef>
              <a:buSzTx/>
              <a:buNone/>
              <a:defRPr sz="1650"/>
            </a:lvl2pPr>
            <a:lvl3pPr marL="0" indent="171450" algn="ctr">
              <a:spcBef>
                <a:spcPts val="0"/>
              </a:spcBef>
              <a:buSzTx/>
              <a:buNone/>
              <a:defRPr sz="1650"/>
            </a:lvl3pPr>
            <a:lvl4pPr marL="0" indent="257175" algn="ctr">
              <a:spcBef>
                <a:spcPts val="0"/>
              </a:spcBef>
              <a:buSzTx/>
              <a:buNone/>
              <a:defRPr sz="1650"/>
            </a:lvl4pPr>
            <a:lvl5pPr marL="0" indent="342900" algn="ctr">
              <a:spcBef>
                <a:spcPts val="0"/>
              </a:spcBef>
              <a:buSzTx/>
              <a:buNone/>
              <a:defRPr sz="1650"/>
            </a:lvl5pPr>
          </a:lstStyle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177665214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9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64.xml"/><Relationship Id="rId50" Type="http://schemas.openxmlformats.org/officeDocument/2006/relationships/slideLayout" Target="../slideLayouts/slideLayout67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4.xml"/><Relationship Id="rId40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62.xml"/><Relationship Id="rId53" Type="http://schemas.openxmlformats.org/officeDocument/2006/relationships/slideLayout" Target="../slideLayouts/slideLayout70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4" Type="http://schemas.openxmlformats.org/officeDocument/2006/relationships/slideLayout" Target="../slideLayouts/slideLayout61.xml"/><Relationship Id="rId52" Type="http://schemas.openxmlformats.org/officeDocument/2006/relationships/slideLayout" Target="../slideLayouts/slideLayout69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2.xml"/><Relationship Id="rId43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65.xml"/><Relationship Id="rId8" Type="http://schemas.openxmlformats.org/officeDocument/2006/relationships/slideLayout" Target="../slideLayouts/slideLayout25.xml"/><Relationship Id="rId51" Type="http://schemas.openxmlformats.org/officeDocument/2006/relationships/slideLayout" Target="../slideLayouts/slideLayout68.xml"/><Relationship Id="rId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5.xml"/><Relationship Id="rId4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58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53.xml"/><Relationship Id="rId4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33413" y="357188"/>
            <a:ext cx="78771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Helvetica Light"/>
              </a:rPr>
              <a:t>标题文本</a:t>
            </a:r>
          </a:p>
        </p:txBody>
      </p:sp>
      <p:sp>
        <p:nvSpPr>
          <p:cNvPr id="1027" name="Shap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33413" y="1214438"/>
            <a:ext cx="7877175" cy="345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Helvetica Light"/>
              </a:rPr>
              <a:t>正文级别 </a:t>
            </a:r>
            <a:r>
              <a:rPr lang="en-US" altLang="zh-CN">
                <a:sym typeface="Helvetica Light"/>
              </a:rPr>
              <a:t>1</a:t>
            </a:r>
          </a:p>
          <a:p>
            <a:pPr lvl="1"/>
            <a:r>
              <a:rPr lang="zh-CN" altLang="en-US">
                <a:sym typeface="Helvetica Light"/>
              </a:rPr>
              <a:t>正文级别 </a:t>
            </a:r>
            <a:r>
              <a:rPr lang="en-US" altLang="zh-CN">
                <a:sym typeface="Helvetica Light"/>
              </a:rPr>
              <a:t>2</a:t>
            </a:r>
          </a:p>
          <a:p>
            <a:pPr lvl="2"/>
            <a:r>
              <a:rPr lang="zh-CN" altLang="en-US">
                <a:sym typeface="Helvetica Light"/>
              </a:rPr>
              <a:t>正文级别 </a:t>
            </a:r>
            <a:r>
              <a:rPr lang="en-US" altLang="zh-CN">
                <a:sym typeface="Helvetica Light"/>
              </a:rPr>
              <a:t>3</a:t>
            </a:r>
          </a:p>
          <a:p>
            <a:pPr lvl="3"/>
            <a:r>
              <a:rPr lang="zh-CN" altLang="en-US">
                <a:sym typeface="Helvetica Light"/>
              </a:rPr>
              <a:t>正文级别 </a:t>
            </a:r>
            <a:r>
              <a:rPr lang="en-US" altLang="zh-CN">
                <a:sym typeface="Helvetica Light"/>
              </a:rPr>
              <a:t>4</a:t>
            </a:r>
          </a:p>
          <a:p>
            <a:pPr lvl="4"/>
            <a:r>
              <a:rPr lang="zh-CN" altLang="en-US">
                <a:sym typeface="Helvetica Light"/>
              </a:rPr>
              <a:t>正文级别 </a:t>
            </a:r>
            <a:r>
              <a:rPr lang="en-US" altLang="zh-CN">
                <a:sym typeface="Helvetica Light"/>
              </a:rPr>
              <a:t>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3" r:id="rId4"/>
    <p:sldLayoutId id="2147483674" r:id="rId5"/>
    <p:sldLayoutId id="2147483675" r:id="rId6"/>
    <p:sldLayoutId id="2147483667" r:id="rId7"/>
    <p:sldLayoutId id="2147483666" r:id="rId8"/>
    <p:sldLayoutId id="2147483665" r:id="rId9"/>
    <p:sldLayoutId id="2147483664" r:id="rId10"/>
    <p:sldLayoutId id="2147483663" r:id="rId11"/>
    <p:sldLayoutId id="2147483662" r:id="rId12"/>
    <p:sldLayoutId id="2147483661" r:id="rId13"/>
    <p:sldLayoutId id="2147483660" r:id="rId14"/>
    <p:sldLayoutId id="2147483659" r:id="rId15"/>
    <p:sldLayoutId id="2147483658" r:id="rId16"/>
    <p:sldLayoutId id="2147483657" r:id="rId17"/>
  </p:sldLayoutIdLst>
  <p:transition spd="med">
    <p:fade/>
  </p:transition>
  <p:txStyles>
    <p:titleStyle>
      <a:lvl1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n-lt"/>
          <a:ea typeface="+mn-ea"/>
          <a:cs typeface="+mn-cs"/>
          <a:sym typeface="Helvetica Light"/>
        </a:defRPr>
      </a:lvl1pPr>
      <a:lvl2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n-lt"/>
          <a:ea typeface="+mn-ea"/>
          <a:cs typeface="+mn-cs"/>
          <a:sym typeface="Helvetica Light"/>
        </a:defRPr>
      </a:lvl2pPr>
      <a:lvl3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n-lt"/>
          <a:ea typeface="+mn-ea"/>
          <a:cs typeface="+mn-cs"/>
          <a:sym typeface="Helvetica Light"/>
        </a:defRPr>
      </a:lvl3pPr>
      <a:lvl4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n-lt"/>
          <a:ea typeface="+mn-ea"/>
          <a:cs typeface="+mn-cs"/>
          <a:sym typeface="Helvetica Light"/>
        </a:defRPr>
      </a:lvl4pPr>
      <a:lvl5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n-lt"/>
          <a:ea typeface="+mn-ea"/>
          <a:cs typeface="+mn-cs"/>
          <a:sym typeface="Helvetica Light"/>
        </a:defRPr>
      </a:lvl5pPr>
      <a:lvl6pPr indent="428625" algn="ctr" defTabSz="309245">
        <a:defRPr sz="4200">
          <a:latin typeface="+mn-lt"/>
          <a:ea typeface="+mn-ea"/>
          <a:cs typeface="+mn-cs"/>
          <a:sym typeface="Helvetica Light"/>
        </a:defRPr>
      </a:lvl6pPr>
      <a:lvl7pPr indent="514350" algn="ctr" defTabSz="309245">
        <a:defRPr sz="4200">
          <a:latin typeface="+mn-lt"/>
          <a:ea typeface="+mn-ea"/>
          <a:cs typeface="+mn-cs"/>
          <a:sym typeface="Helvetica Light"/>
        </a:defRPr>
      </a:lvl7pPr>
      <a:lvl8pPr indent="600075" algn="ctr" defTabSz="309245">
        <a:defRPr sz="4200">
          <a:latin typeface="+mn-lt"/>
          <a:ea typeface="+mn-ea"/>
          <a:cs typeface="+mn-cs"/>
          <a:sym typeface="Helvetica Light"/>
        </a:defRPr>
      </a:lvl8pPr>
      <a:lvl9pPr indent="685800" algn="ctr" defTabSz="309245">
        <a:defRPr sz="4200">
          <a:latin typeface="+mn-lt"/>
          <a:ea typeface="+mn-ea"/>
          <a:cs typeface="+mn-cs"/>
          <a:sym typeface="Helvetica Light"/>
        </a:defRPr>
      </a:lvl9pPr>
    </p:titleStyle>
    <p:bodyStyle>
      <a:lvl1pPr marL="238125" indent="-238125" algn="l" defTabSz="309563" rtl="0" eaLnBrk="0" fontAlgn="base" hangingPunct="0">
        <a:spcBef>
          <a:spcPts val="2213"/>
        </a:spcBef>
        <a:spcAft>
          <a:spcPct val="0"/>
        </a:spcAft>
        <a:buSzPct val="75000"/>
        <a:buChar char="•"/>
        <a:defRPr sz="1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marL="476250" indent="-238125" algn="l" defTabSz="309563" rtl="0" eaLnBrk="0" fontAlgn="base" hangingPunct="0">
        <a:spcBef>
          <a:spcPts val="2213"/>
        </a:spcBef>
        <a:spcAft>
          <a:spcPct val="0"/>
        </a:spcAft>
        <a:buSzPct val="75000"/>
        <a:buChar char="•"/>
        <a:defRPr sz="1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marL="714375" indent="-238125" algn="l" defTabSz="309563" rtl="0" eaLnBrk="0" fontAlgn="base" hangingPunct="0">
        <a:spcBef>
          <a:spcPts val="2213"/>
        </a:spcBef>
        <a:spcAft>
          <a:spcPct val="0"/>
        </a:spcAft>
        <a:buSzPct val="75000"/>
        <a:buChar char="•"/>
        <a:defRPr sz="1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marL="952500" indent="-238125" algn="l" defTabSz="309563" rtl="0" eaLnBrk="0" fontAlgn="base" hangingPunct="0">
        <a:spcBef>
          <a:spcPts val="2213"/>
        </a:spcBef>
        <a:spcAft>
          <a:spcPct val="0"/>
        </a:spcAft>
        <a:buSzPct val="75000"/>
        <a:buChar char="•"/>
        <a:defRPr sz="1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marL="1190625" indent="-238125" algn="l" defTabSz="309563" rtl="0" eaLnBrk="0" fontAlgn="base" hangingPunct="0">
        <a:spcBef>
          <a:spcPts val="2213"/>
        </a:spcBef>
        <a:spcAft>
          <a:spcPct val="0"/>
        </a:spcAft>
        <a:buSzPct val="75000"/>
        <a:buChar char="•"/>
        <a:defRPr sz="1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marL="1428750" indent="-238125" defTabSz="309245">
        <a:spcBef>
          <a:spcPts val="2215"/>
        </a:spcBef>
        <a:buSzPct val="75000"/>
        <a:buChar char="•"/>
        <a:defRPr sz="1950">
          <a:latin typeface="+mn-lt"/>
          <a:ea typeface="+mn-ea"/>
          <a:cs typeface="+mn-cs"/>
          <a:sym typeface="Helvetica Light"/>
        </a:defRPr>
      </a:lvl6pPr>
      <a:lvl7pPr marL="1666875" indent="-238125" defTabSz="309245">
        <a:spcBef>
          <a:spcPts val="2215"/>
        </a:spcBef>
        <a:buSzPct val="75000"/>
        <a:buChar char="•"/>
        <a:defRPr sz="1950">
          <a:latin typeface="+mn-lt"/>
          <a:ea typeface="+mn-ea"/>
          <a:cs typeface="+mn-cs"/>
          <a:sym typeface="Helvetica Light"/>
        </a:defRPr>
      </a:lvl7pPr>
      <a:lvl8pPr marL="1905000" indent="-238125" defTabSz="309245">
        <a:spcBef>
          <a:spcPts val="2215"/>
        </a:spcBef>
        <a:buSzPct val="75000"/>
        <a:buChar char="•"/>
        <a:defRPr sz="1950">
          <a:latin typeface="+mn-lt"/>
          <a:ea typeface="+mn-ea"/>
          <a:cs typeface="+mn-cs"/>
          <a:sym typeface="Helvetica Light"/>
        </a:defRPr>
      </a:lvl8pPr>
      <a:lvl9pPr marL="2143125" indent="-238125" defTabSz="309245">
        <a:spcBef>
          <a:spcPts val="2215"/>
        </a:spcBef>
        <a:buSzPct val="75000"/>
        <a:buChar char="•"/>
        <a:defRPr sz="1950">
          <a:latin typeface="+mn-lt"/>
          <a:ea typeface="+mn-ea"/>
          <a:cs typeface="+mn-cs"/>
          <a:sym typeface="Helvetica Light"/>
        </a:defRPr>
      </a:lvl9pPr>
    </p:bodyStyle>
    <p:otherStyle>
      <a:lvl1pPr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85725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171450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257175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342900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428625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514350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600075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685800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BAC14-3BEC-46D1-8E4C-C6CF3365B5A5}" type="datetimeFigureOut">
              <a:rPr lang="zh-CN" altLang="en-US" smtClean="0"/>
              <a:t>2023-11-20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7B685-BD9A-4A0F-961B-6D21A34C81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905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718" r:id="rId29"/>
    <p:sldLayoutId id="2147483719" r:id="rId30"/>
    <p:sldLayoutId id="2147483720" r:id="rId31"/>
    <p:sldLayoutId id="2147483721" r:id="rId32"/>
    <p:sldLayoutId id="2147483722" r:id="rId33"/>
    <p:sldLayoutId id="2147483723" r:id="rId34"/>
    <p:sldLayoutId id="2147483724" r:id="rId35"/>
    <p:sldLayoutId id="2147483725" r:id="rId36"/>
    <p:sldLayoutId id="2147483726" r:id="rId37"/>
    <p:sldLayoutId id="2147483727" r:id="rId38"/>
    <p:sldLayoutId id="2147483728" r:id="rId39"/>
    <p:sldLayoutId id="2147483729" r:id="rId40"/>
    <p:sldLayoutId id="2147483730" r:id="rId41"/>
    <p:sldLayoutId id="2147483731" r:id="rId42"/>
    <p:sldLayoutId id="2147483732" r:id="rId43"/>
    <p:sldLayoutId id="2147483733" r:id="rId44"/>
    <p:sldLayoutId id="2147483734" r:id="rId45"/>
    <p:sldLayoutId id="2147483735" r:id="rId46"/>
    <p:sldLayoutId id="2147483736" r:id="rId47"/>
    <p:sldLayoutId id="2147483737" r:id="rId48"/>
    <p:sldLayoutId id="2147483738" r:id="rId49"/>
    <p:sldLayoutId id="2147483739" r:id="rId50"/>
    <p:sldLayoutId id="2147483740" r:id="rId51"/>
    <p:sldLayoutId id="2147483741" r:id="rId52"/>
    <p:sldLayoutId id="2147483742" r:id="rId53"/>
  </p:sldLayoutIdLst>
  <p:hf sldNum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jpe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PowerPoint_Slide.sld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60.png"/><Relationship Id="rId3" Type="http://schemas.openxmlformats.org/officeDocument/2006/relationships/image" Target="../media/image42.png"/><Relationship Id="rId7" Type="http://schemas.openxmlformats.org/officeDocument/2006/relationships/image" Target="../media/image50.png"/><Relationship Id="rId12" Type="http://schemas.openxmlformats.org/officeDocument/2006/relationships/image" Target="../media/image5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11" Type="http://schemas.openxmlformats.org/officeDocument/2006/relationships/image" Target="../media/image58.png"/><Relationship Id="rId5" Type="http://schemas.openxmlformats.org/officeDocument/2006/relationships/image" Target="../media/image56.png"/><Relationship Id="rId10" Type="http://schemas.openxmlformats.org/officeDocument/2006/relationships/image" Target="../media/image53.svg"/><Relationship Id="rId4" Type="http://schemas.openxmlformats.org/officeDocument/2006/relationships/image" Target="../media/image43.svg"/><Relationship Id="rId9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jpe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63.svg"/><Relationship Id="rId7" Type="http://schemas.openxmlformats.org/officeDocument/2006/relationships/image" Target="../media/image3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70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1760538" y="1333500"/>
            <a:ext cx="3725862" cy="3001963"/>
          </a:xfrm>
          <a:custGeom>
            <a:avLst/>
            <a:gdLst>
              <a:gd name="connsiteX0" fmla="*/ 0 w 3726180"/>
              <a:gd name="connsiteY0" fmla="*/ 922020 h 3002280"/>
              <a:gd name="connsiteX1" fmla="*/ 2506980 w 3726180"/>
              <a:gd name="connsiteY1" fmla="*/ 3002280 h 3002280"/>
              <a:gd name="connsiteX2" fmla="*/ 3726180 w 3726180"/>
              <a:gd name="connsiteY2" fmla="*/ 0 h 3002280"/>
              <a:gd name="connsiteX3" fmla="*/ 0 w 3726180"/>
              <a:gd name="connsiteY3" fmla="*/ 922020 h 300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6180" h="3002280">
                <a:moveTo>
                  <a:pt x="0" y="922020"/>
                </a:moveTo>
                <a:lnTo>
                  <a:pt x="2506980" y="3002280"/>
                </a:lnTo>
                <a:lnTo>
                  <a:pt x="3726180" y="0"/>
                </a:lnTo>
                <a:lnTo>
                  <a:pt x="0" y="922020"/>
                </a:lnTo>
                <a:close/>
              </a:path>
            </a:pathLst>
          </a:custGeom>
          <a:noFill/>
          <a:ln w="3175" cap="flat">
            <a:solidFill>
              <a:schemeClr val="bg1">
                <a:alpha val="35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9" name="Shape 68"/>
          <p:cNvSpPr>
            <a:spLocks noChangeArrowheads="1"/>
          </p:cNvSpPr>
          <p:nvPr/>
        </p:nvSpPr>
        <p:spPr bwMode="auto">
          <a:xfrm rot="-602481">
            <a:off x="-11113" y="-1084263"/>
            <a:ext cx="7404101" cy="5484813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  <a:gd name="T6" fmla="*/ 108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noFill/>
          <a:ln w="3175">
            <a:solidFill>
              <a:srgbClr val="FFFFFF">
                <a:alpha val="32941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60" name="Group 60"/>
          <p:cNvGrpSpPr>
            <a:grpSpLocks/>
          </p:cNvGrpSpPr>
          <p:nvPr/>
        </p:nvGrpSpPr>
        <p:grpSpPr bwMode="auto">
          <a:xfrm>
            <a:off x="8201025" y="1249363"/>
            <a:ext cx="738188" cy="269875"/>
            <a:chOff x="0" y="114479"/>
            <a:chExt cx="1967458" cy="719572"/>
          </a:xfrm>
        </p:grpSpPr>
        <p:sp>
          <p:nvSpPr>
            <p:cNvPr id="11274" name="Shape 58"/>
            <p:cNvSpPr>
              <a:spLocks noChangeArrowheads="1"/>
            </p:cNvSpPr>
            <p:nvPr/>
          </p:nvSpPr>
          <p:spPr bwMode="auto">
            <a:xfrm>
              <a:off x="0" y="351514"/>
              <a:ext cx="1967458" cy="482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/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2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11275" name="Shape 59"/>
            <p:cNvSpPr>
              <a:spLocks noChangeArrowheads="1"/>
            </p:cNvSpPr>
            <p:nvPr/>
          </p:nvSpPr>
          <p:spPr bwMode="auto">
            <a:xfrm>
              <a:off x="38811" y="114479"/>
              <a:ext cx="607698" cy="748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sp>
        <p:nvSpPr>
          <p:cNvPr id="76" name="Shape 76"/>
          <p:cNvSpPr/>
          <p:nvPr/>
        </p:nvSpPr>
        <p:spPr>
          <a:xfrm>
            <a:off x="2542224" y="3907464"/>
            <a:ext cx="4287837" cy="327025"/>
          </a:xfrm>
          <a:prstGeom prst="rect">
            <a:avLst/>
          </a:prstGeom>
          <a:ln w="12700">
            <a:miter lim="400000"/>
          </a:ln>
        </p:spPr>
        <p:txBody>
          <a:bodyPr lIns="17145" rIns="17145">
            <a:spAutoFit/>
          </a:bodyPr>
          <a:lstStyle/>
          <a:p>
            <a:pPr defTabSz="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zh-CN" sz="340" kern="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This is a sample text. Insert your desired text here. Again. This is a dummy text. Enter your own text here. This is a sample text. Insert your desired text here. Again. This is a dummy text. Enter your own text here enter your own text here. This is a sample text. Insert your desired text here. This is a sample text. Insert your desired text here. Again. This is a dummy text. Enter your own text here. This is a sample text. Insert your desired text here. Again. This is a dummy text. Enter your own text here enter your own text here. </a:t>
            </a:r>
          </a:p>
        </p:txBody>
      </p:sp>
      <p:grpSp>
        <p:nvGrpSpPr>
          <p:cNvPr id="27" name="Group 60"/>
          <p:cNvGrpSpPr>
            <a:grpSpLocks/>
          </p:cNvGrpSpPr>
          <p:nvPr/>
        </p:nvGrpSpPr>
        <p:grpSpPr bwMode="auto">
          <a:xfrm>
            <a:off x="8201025" y="342900"/>
            <a:ext cx="738188" cy="269875"/>
            <a:chOff x="0" y="114479"/>
            <a:chExt cx="1967458" cy="719572"/>
          </a:xfrm>
        </p:grpSpPr>
        <p:sp>
          <p:nvSpPr>
            <p:cNvPr id="11278" name="Shape 58"/>
            <p:cNvSpPr>
              <a:spLocks noChangeArrowheads="1"/>
            </p:cNvSpPr>
            <p:nvPr/>
          </p:nvSpPr>
          <p:spPr bwMode="auto">
            <a:xfrm>
              <a:off x="0" y="351514"/>
              <a:ext cx="1967458" cy="482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/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2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11279" name="Shape 59"/>
            <p:cNvSpPr>
              <a:spLocks noChangeArrowheads="1"/>
            </p:cNvSpPr>
            <p:nvPr/>
          </p:nvSpPr>
          <p:spPr bwMode="auto">
            <a:xfrm>
              <a:off x="38811" y="114479"/>
              <a:ext cx="607698" cy="748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60"/>
          <p:cNvGrpSpPr>
            <a:grpSpLocks/>
          </p:cNvGrpSpPr>
          <p:nvPr/>
        </p:nvGrpSpPr>
        <p:grpSpPr bwMode="auto">
          <a:xfrm>
            <a:off x="8201025" y="2271713"/>
            <a:ext cx="738188" cy="269875"/>
            <a:chOff x="0" y="114479"/>
            <a:chExt cx="1967458" cy="719572"/>
          </a:xfrm>
        </p:grpSpPr>
        <p:sp>
          <p:nvSpPr>
            <p:cNvPr id="11281" name="Shape 58"/>
            <p:cNvSpPr>
              <a:spLocks noChangeArrowheads="1"/>
            </p:cNvSpPr>
            <p:nvPr/>
          </p:nvSpPr>
          <p:spPr bwMode="auto">
            <a:xfrm>
              <a:off x="0" y="351514"/>
              <a:ext cx="1967458" cy="482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/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2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11282" name="Shape 59"/>
            <p:cNvSpPr>
              <a:spLocks noChangeArrowheads="1"/>
            </p:cNvSpPr>
            <p:nvPr/>
          </p:nvSpPr>
          <p:spPr bwMode="auto">
            <a:xfrm>
              <a:off x="38811" y="114479"/>
              <a:ext cx="607698" cy="748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66"/>
          <p:cNvGrpSpPr>
            <a:grpSpLocks/>
          </p:cNvGrpSpPr>
          <p:nvPr/>
        </p:nvGrpSpPr>
        <p:grpSpPr bwMode="auto">
          <a:xfrm>
            <a:off x="8201025" y="754063"/>
            <a:ext cx="236538" cy="236537"/>
            <a:chOff x="0" y="0"/>
            <a:chExt cx="1038922" cy="1038922"/>
          </a:xfrm>
        </p:grpSpPr>
        <p:sp>
          <p:nvSpPr>
            <p:cNvPr id="11284" name="Shape 64"/>
            <p:cNvSpPr>
              <a:spLocks noChangeArrowheads="1"/>
            </p:cNvSpPr>
            <p:nvPr/>
          </p:nvSpPr>
          <p:spPr bwMode="auto">
            <a:xfrm>
              <a:off x="0" y="480922"/>
              <a:ext cx="1038923" cy="770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11285" name="Shape 65"/>
            <p:cNvSpPr>
              <a:spLocks noChangeArrowheads="1"/>
            </p:cNvSpPr>
            <p:nvPr/>
          </p:nvSpPr>
          <p:spPr bwMode="auto">
            <a:xfrm rot="5400000">
              <a:off x="-1" y="480922"/>
              <a:ext cx="1038923" cy="770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66"/>
          <p:cNvGrpSpPr>
            <a:grpSpLocks/>
          </p:cNvGrpSpPr>
          <p:nvPr/>
        </p:nvGrpSpPr>
        <p:grpSpPr bwMode="auto">
          <a:xfrm>
            <a:off x="8201025" y="1746250"/>
            <a:ext cx="236538" cy="236538"/>
            <a:chOff x="0" y="0"/>
            <a:chExt cx="1038922" cy="1038922"/>
          </a:xfrm>
        </p:grpSpPr>
        <p:sp>
          <p:nvSpPr>
            <p:cNvPr id="11287" name="Shape 64"/>
            <p:cNvSpPr>
              <a:spLocks noChangeArrowheads="1"/>
            </p:cNvSpPr>
            <p:nvPr/>
          </p:nvSpPr>
          <p:spPr bwMode="auto">
            <a:xfrm>
              <a:off x="0" y="480922"/>
              <a:ext cx="1038923" cy="770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11288" name="Shape 65"/>
            <p:cNvSpPr>
              <a:spLocks noChangeArrowheads="1"/>
            </p:cNvSpPr>
            <p:nvPr/>
          </p:nvSpPr>
          <p:spPr bwMode="auto">
            <a:xfrm rot="5400000">
              <a:off x="-1" y="480922"/>
              <a:ext cx="1038923" cy="770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sp>
        <p:nvSpPr>
          <p:cNvPr id="63" name="Shape 68"/>
          <p:cNvSpPr>
            <a:spLocks noChangeArrowheads="1"/>
          </p:cNvSpPr>
          <p:nvPr/>
        </p:nvSpPr>
        <p:spPr bwMode="auto">
          <a:xfrm rot="-602481">
            <a:off x="-388938" y="-1430338"/>
            <a:ext cx="8102601" cy="6003926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  <a:gd name="T6" fmla="*/ 108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noFill/>
          <a:ln w="3175">
            <a:solidFill>
              <a:srgbClr val="FFFFFF">
                <a:alpha val="20000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4" name="Shape 68"/>
          <p:cNvSpPr>
            <a:spLocks noChangeArrowheads="1"/>
          </p:cNvSpPr>
          <p:nvPr/>
        </p:nvSpPr>
        <p:spPr bwMode="auto">
          <a:xfrm rot="-602481">
            <a:off x="-1481552" y="-2137044"/>
            <a:ext cx="9475788" cy="7019926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  <a:gd name="T6" fmla="*/ 108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noFill/>
          <a:ln w="3175">
            <a:solidFill>
              <a:srgbClr val="FFFFFF">
                <a:alpha val="7059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0" name="Shape 75"/>
          <p:cNvSpPr>
            <a:spLocks noChangeArrowheads="1"/>
          </p:cNvSpPr>
          <p:nvPr/>
        </p:nvSpPr>
        <p:spPr bwMode="auto">
          <a:xfrm>
            <a:off x="2558099" y="3214099"/>
            <a:ext cx="3870836" cy="3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bg1"/>
                </a:solidFill>
                <a:latin typeface="Adobe Garamond Pro Bold" panose="02020702060506020403" pitchFamily="18" charset="0"/>
                <a:ea typeface="헤드라인A"/>
                <a:cs typeface="헤드라인A"/>
                <a:sym typeface="헤드라인A"/>
              </a:rPr>
              <a:t>HC011983    Xue Yulin</a:t>
            </a:r>
            <a:endParaRPr lang="zh-CN" altLang="zh-CN" sz="2800">
              <a:solidFill>
                <a:schemeClr val="bg1"/>
              </a:solidFill>
              <a:latin typeface="Adobe Garamond Pro Bold" panose="02020702060506020403" pitchFamily="18" charset="0"/>
              <a:ea typeface="헤드라인A"/>
              <a:cs typeface="헤드라인A"/>
              <a:sym typeface="헤드라인A"/>
            </a:endParaRPr>
          </a:p>
        </p:txBody>
      </p:sp>
      <p:sp>
        <p:nvSpPr>
          <p:cNvPr id="4" name="任意多边形 3"/>
          <p:cNvSpPr/>
          <p:nvPr/>
        </p:nvSpPr>
        <p:spPr>
          <a:xfrm flipV="1">
            <a:off x="2558099" y="3778877"/>
            <a:ext cx="4233862" cy="46037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91439" tIns="45719" rIns="91439" bIns="45719" spcCol="38100"/>
          <a:lstStyle/>
          <a:p>
            <a:pPr defTabSz="9144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ker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4583" y="1694476"/>
            <a:ext cx="692176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50800" tIns="50800" rIns="50800" bIns="50800" spcCol="38100" anchor="ctr">
            <a:spAutoFit/>
          </a:bodyPr>
          <a:lstStyle/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7200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微软雅黑" pitchFamily="34" charset="-122"/>
                <a:cs typeface="+mn-cs"/>
              </a:rPr>
              <a:t>Gold and Universe</a:t>
            </a:r>
            <a:endParaRPr lang="zh-CN" altLang="en-US" sz="72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464175" y="1309688"/>
            <a:ext cx="60325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722438" y="2230438"/>
            <a:ext cx="60325" cy="6191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523839" y="4275138"/>
            <a:ext cx="61913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5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5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5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40" grpId="0" animBg="1"/>
      <p:bldP spid="5" grpId="0" bldLvl="0" animBg="1"/>
      <p:bldP spid="8" grpId="0" animBg="1"/>
      <p:bldP spid="44" grpId="0" animBg="1"/>
      <p:bldP spid="4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36BA6A3-20AA-2138-F364-AF5D0165A70A}"/>
              </a:ext>
            </a:extLst>
          </p:cNvPr>
          <p:cNvSpPr txBox="1"/>
          <p:nvPr/>
        </p:nvSpPr>
        <p:spPr>
          <a:xfrm>
            <a:off x="337347" y="697263"/>
            <a:ext cx="5645522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Neutron Capture Process 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40C8D8-0662-B955-52CA-0504C7E5C6BF}"/>
              </a:ext>
            </a:extLst>
          </p:cNvPr>
          <p:cNvSpPr txBox="1"/>
          <p:nvPr/>
        </p:nvSpPr>
        <p:spPr>
          <a:xfrm>
            <a:off x="767653" y="1949860"/>
            <a:ext cx="5645522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-process (</a:t>
            </a:r>
            <a:r>
              <a:rPr lang="en-US" altLang="zh-CN" sz="1800" b="1">
                <a:solidFill>
                  <a:srgbClr val="C00000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Rapid neutron-capture process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    快中子俘获</a:t>
            </a:r>
            <a:endParaRPr lang="en-US" altLang="zh-CN" sz="1800" b="1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s-process (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Slow neutron-capture proess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    慢中子俘获</a:t>
            </a:r>
            <a:endParaRPr lang="zh-CN" altLang="en-US"/>
          </a:p>
        </p:txBody>
      </p:sp>
      <p:pic>
        <p:nvPicPr>
          <p:cNvPr id="1030" name="Picture 6" descr="Where are gold prices headed ahead of the festive season? - The Economic  Times">
            <a:extLst>
              <a:ext uri="{FF2B5EF4-FFF2-40B4-BE49-F238E27FC236}">
                <a16:creationId xmlns:a16="http://schemas.microsoft.com/office/drawing/2014/main" id="{D8C79751-580F-1090-2496-A158D4C6D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481" y="1547906"/>
            <a:ext cx="2437653" cy="248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2659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>
            <a:extLst>
              <a:ext uri="{FF2B5EF4-FFF2-40B4-BE49-F238E27FC236}">
                <a16:creationId xmlns:a16="http://schemas.microsoft.com/office/drawing/2014/main" id="{0C3FA1D8-28A2-1CEE-FBC5-C2CCBC7985E1}"/>
              </a:ext>
            </a:extLst>
          </p:cNvPr>
          <p:cNvSpPr/>
          <p:nvPr/>
        </p:nvSpPr>
        <p:spPr>
          <a:xfrm>
            <a:off x="3881077" y="4015563"/>
            <a:ext cx="1080000" cy="90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nuclei</a:t>
            </a:r>
            <a:endParaRPr kumimoji="0" lang="zh-CN" altLang="en-US" sz="2000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6BA6A3-20AA-2138-F364-AF5D0165A70A}"/>
              </a:ext>
            </a:extLst>
          </p:cNvPr>
          <p:cNvSpPr txBox="1"/>
          <p:nvPr/>
        </p:nvSpPr>
        <p:spPr>
          <a:xfrm>
            <a:off x="515332" y="312892"/>
            <a:ext cx="5645522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r-Process 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40C8D8-0662-B955-52CA-0504C7E5C6BF}"/>
              </a:ext>
            </a:extLst>
          </p:cNvPr>
          <p:cNvSpPr txBox="1"/>
          <p:nvPr/>
        </p:nvSpPr>
        <p:spPr>
          <a:xfrm>
            <a:off x="703562" y="1037763"/>
            <a:ext cx="8159543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rgbClr val="C00000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Rapid ! ! !  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ime: r-process &lt;&lt; </a:t>
            </a:r>
            <a:r>
              <a:rPr lang="en-US" altLang="zh-CN" sz="1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β</a:t>
            </a:r>
            <a:r>
              <a:rPr lang="zh-CN" altLang="zh-CN" sz="1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−</a:t>
            </a:r>
            <a:r>
              <a:rPr lang="en-US" altLang="zh-CN" sz="1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decay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There is no time to </a:t>
            </a:r>
            <a:r>
              <a:rPr lang="en-US" altLang="zh-CN" sz="180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β</a:t>
            </a:r>
            <a:r>
              <a:rPr lang="zh-CN" altLang="zh-CN" sz="180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−</a:t>
            </a:r>
            <a:r>
              <a:rPr lang="en-US" altLang="zh-CN" sz="180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decay</a:t>
            </a:r>
            <a:r>
              <a:rPr lang="en-US" altLang="zh-CN" sz="1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before another </a:t>
            </a:r>
            <a:r>
              <a:rPr lang="en-US" altLang="zh-CN" sz="180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neutron</a:t>
            </a:r>
            <a:r>
              <a:rPr lang="en-US" altLang="zh-CN" sz="1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is captured</a:t>
            </a:r>
          </a:p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endParaRPr lang="en-US" altLang="zh-CN" b="1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100 captures / 1 second</a:t>
            </a:r>
          </a:p>
          <a:p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Occur in </a:t>
            </a:r>
            <a:r>
              <a:rPr lang="en-US" altLang="zh-CN" sz="180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supernova explosion </a:t>
            </a:r>
            <a:r>
              <a:rPr lang="en-US" altLang="zh-CN" sz="1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and </a:t>
            </a:r>
            <a:r>
              <a:rPr lang="en-US" altLang="zh-CN" sz="180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neutron star merger </a:t>
            </a:r>
            <a:r>
              <a:rPr lang="en-US" altLang="zh-CN" sz="1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(neutron-rich)</a:t>
            </a:r>
            <a:endParaRPr lang="en-US" altLang="zh-CN" sz="1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CAE22EF-0A87-1D92-05F7-3FF509D27009}"/>
              </a:ext>
            </a:extLst>
          </p:cNvPr>
          <p:cNvSpPr/>
          <p:nvPr/>
        </p:nvSpPr>
        <p:spPr>
          <a:xfrm>
            <a:off x="422552" y="3742952"/>
            <a:ext cx="1080000" cy="90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nuclei</a:t>
            </a:r>
            <a:endParaRPr kumimoji="0" lang="zh-CN" altLang="en-US" sz="2000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E85440E-2151-4600-26FB-D1E875A07337}"/>
              </a:ext>
            </a:extLst>
          </p:cNvPr>
          <p:cNvSpPr/>
          <p:nvPr/>
        </p:nvSpPr>
        <p:spPr>
          <a:xfrm>
            <a:off x="4321523" y="3691451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16A9836-5DF3-CF7A-959C-5F1DCF88D600}"/>
              </a:ext>
            </a:extLst>
          </p:cNvPr>
          <p:cNvSpPr/>
          <p:nvPr/>
        </p:nvSpPr>
        <p:spPr>
          <a:xfrm>
            <a:off x="3617088" y="3996939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66B96B4-6B97-7D3B-62A6-4104A92F07B4}"/>
              </a:ext>
            </a:extLst>
          </p:cNvPr>
          <p:cNvSpPr/>
          <p:nvPr/>
        </p:nvSpPr>
        <p:spPr>
          <a:xfrm>
            <a:off x="3964429" y="3742952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1CAC840-1F7D-185A-B358-A3E09FFE3DCB}"/>
              </a:ext>
            </a:extLst>
          </p:cNvPr>
          <p:cNvCxnSpPr>
            <a:cxnSpLocks/>
          </p:cNvCxnSpPr>
          <p:nvPr/>
        </p:nvCxnSpPr>
        <p:spPr>
          <a:xfrm flipV="1">
            <a:off x="1801315" y="4213364"/>
            <a:ext cx="1157420" cy="11863"/>
          </a:xfrm>
          <a:prstGeom prst="straightConnector1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3E472BA6-C0EF-8682-6888-7804D6389DF7}"/>
              </a:ext>
            </a:extLst>
          </p:cNvPr>
          <p:cNvSpPr/>
          <p:nvPr/>
        </p:nvSpPr>
        <p:spPr>
          <a:xfrm>
            <a:off x="3635515" y="3639008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FABAE8D-90C4-DEA0-8086-25D251DEF503}"/>
              </a:ext>
            </a:extLst>
          </p:cNvPr>
          <p:cNvSpPr/>
          <p:nvPr/>
        </p:nvSpPr>
        <p:spPr>
          <a:xfrm>
            <a:off x="3915269" y="3422009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90BDD23-5183-89FB-16E0-5606480FDADB}"/>
              </a:ext>
            </a:extLst>
          </p:cNvPr>
          <p:cNvSpPr/>
          <p:nvPr/>
        </p:nvSpPr>
        <p:spPr>
          <a:xfrm>
            <a:off x="3513591" y="4420260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BA38E11-D33C-E419-AB6D-9574967E3CAA}"/>
              </a:ext>
            </a:extLst>
          </p:cNvPr>
          <p:cNvSpPr/>
          <p:nvPr/>
        </p:nvSpPr>
        <p:spPr>
          <a:xfrm>
            <a:off x="3318325" y="3958339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C2518E4-7F1A-8AF1-99D0-4CA564686CFD}"/>
              </a:ext>
            </a:extLst>
          </p:cNvPr>
          <p:cNvSpPr/>
          <p:nvPr/>
        </p:nvSpPr>
        <p:spPr>
          <a:xfrm>
            <a:off x="6808512" y="4015563"/>
            <a:ext cx="1080000" cy="90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nuclei</a:t>
            </a:r>
            <a:endParaRPr kumimoji="0" lang="zh-CN" altLang="en-US" sz="2000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6CDB7C0-1AF5-44B0-0015-B462D8E6804E}"/>
              </a:ext>
            </a:extLst>
          </p:cNvPr>
          <p:cNvSpPr/>
          <p:nvPr/>
        </p:nvSpPr>
        <p:spPr>
          <a:xfrm>
            <a:off x="7248958" y="3691451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2609B53-199E-D0DB-EA30-E5A54BC98F20}"/>
              </a:ext>
            </a:extLst>
          </p:cNvPr>
          <p:cNvSpPr/>
          <p:nvPr/>
        </p:nvSpPr>
        <p:spPr>
          <a:xfrm>
            <a:off x="6544523" y="3996939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160B671-F417-210D-FDF5-A8F61473671B}"/>
              </a:ext>
            </a:extLst>
          </p:cNvPr>
          <p:cNvSpPr/>
          <p:nvPr/>
        </p:nvSpPr>
        <p:spPr>
          <a:xfrm>
            <a:off x="6891864" y="3742952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4115DA6-D202-5BC5-C6CB-AD44E1D41939}"/>
              </a:ext>
            </a:extLst>
          </p:cNvPr>
          <p:cNvSpPr/>
          <p:nvPr/>
        </p:nvSpPr>
        <p:spPr>
          <a:xfrm>
            <a:off x="6562950" y="3639008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2AEA128-441C-07CF-8431-E53CF8A5E1C0}"/>
                  </a:ext>
                </a:extLst>
              </p:cNvPr>
              <p:cNvSpPr/>
              <p:nvPr/>
            </p:nvSpPr>
            <p:spPr>
              <a:xfrm>
                <a:off x="6842704" y="3422009"/>
                <a:ext cx="547484" cy="533777"/>
              </a:xfrm>
              <a:prstGeom prst="ellipse">
                <a:avLst/>
              </a:prstGeom>
              <a:solidFill>
                <a:srgbClr val="FFC0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𝑝</m:t>
                          </m:r>
                        </m:e>
                        <m:sup>
                          <m:r>
                            <a:rPr kumimoji="0" lang="en-US" altLang="zh-CN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0" lang="zh-CN" altLang="en-US" b="0" i="0" u="none" strike="noStrike" cap="none" spc="0" normalizeH="0" baseline="0">
                  <a:ln>
                    <a:noFill/>
                  </a:ln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2AEA128-441C-07CF-8431-E53CF8A5E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704" y="3422009"/>
                <a:ext cx="547484" cy="53377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椭圆 23">
            <a:extLst>
              <a:ext uri="{FF2B5EF4-FFF2-40B4-BE49-F238E27FC236}">
                <a16:creationId xmlns:a16="http://schemas.microsoft.com/office/drawing/2014/main" id="{3C1A46AC-167F-6171-A187-7B81088DDF5B}"/>
              </a:ext>
            </a:extLst>
          </p:cNvPr>
          <p:cNvSpPr/>
          <p:nvPr/>
        </p:nvSpPr>
        <p:spPr>
          <a:xfrm>
            <a:off x="6441026" y="4420260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254B6229-89C3-7451-E7FD-FE25C8BD0F28}"/>
              </a:ext>
            </a:extLst>
          </p:cNvPr>
          <p:cNvSpPr/>
          <p:nvPr/>
        </p:nvSpPr>
        <p:spPr>
          <a:xfrm>
            <a:off x="6245760" y="3958339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4A61BC83-82D9-2E35-1505-612432E65B69}"/>
                  </a:ext>
                </a:extLst>
              </p:cNvPr>
              <p:cNvSpPr/>
              <p:nvPr/>
            </p:nvSpPr>
            <p:spPr>
              <a:xfrm>
                <a:off x="8172467" y="3094988"/>
                <a:ext cx="547484" cy="533777"/>
              </a:xfrm>
              <a:prstGeom prst="ellipse">
                <a:avLst/>
              </a:prstGeom>
              <a:solidFill>
                <a:srgbClr val="92D05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𝑒</m:t>
                          </m:r>
                        </m:e>
                        <m:sup>
                          <m:r>
                            <a:rPr kumimoji="0" lang="en-US" altLang="zh-CN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4A61BC83-82D9-2E35-1505-612432E65B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467" y="3094988"/>
                <a:ext cx="547484" cy="53377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38ACFD9-9CAD-7BE1-DBAB-574C79AF65F6}"/>
              </a:ext>
            </a:extLst>
          </p:cNvPr>
          <p:cNvCxnSpPr>
            <a:cxnSpLocks/>
          </p:cNvCxnSpPr>
          <p:nvPr/>
        </p:nvCxnSpPr>
        <p:spPr>
          <a:xfrm>
            <a:off x="5298434" y="4209358"/>
            <a:ext cx="806208" cy="2003"/>
          </a:xfrm>
          <a:prstGeom prst="straightConnector1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50EE15D-27B7-86C9-B5F6-BF494C0E7FF2}"/>
              </a:ext>
            </a:extLst>
          </p:cNvPr>
          <p:cNvCxnSpPr>
            <a:cxnSpLocks/>
          </p:cNvCxnSpPr>
          <p:nvPr/>
        </p:nvCxnSpPr>
        <p:spPr>
          <a:xfrm flipV="1">
            <a:off x="7439348" y="3392081"/>
            <a:ext cx="616325" cy="108710"/>
          </a:xfrm>
          <a:prstGeom prst="straightConnector1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B47DB5AF-D5C3-E340-ED86-0F62A90CBE0F}"/>
              </a:ext>
            </a:extLst>
          </p:cNvPr>
          <p:cNvSpPr txBox="1"/>
          <p:nvPr/>
        </p:nvSpPr>
        <p:spPr>
          <a:xfrm>
            <a:off x="5105265" y="3771120"/>
            <a:ext cx="131395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β</a:t>
            </a:r>
            <a:r>
              <a:rPr lang="zh-CN" altLang="zh-CN" sz="1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−</a:t>
            </a:r>
            <a:r>
              <a:rPr lang="en-US" altLang="zh-CN" sz="1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decay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504517F-2558-345F-DE55-EDCB6907D55E}"/>
              </a:ext>
            </a:extLst>
          </p:cNvPr>
          <p:cNvSpPr txBox="1"/>
          <p:nvPr/>
        </p:nvSpPr>
        <p:spPr>
          <a:xfrm>
            <a:off x="1436215" y="3758977"/>
            <a:ext cx="216949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Neutron capture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60072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>
            <a:extLst>
              <a:ext uri="{FF2B5EF4-FFF2-40B4-BE49-F238E27FC236}">
                <a16:creationId xmlns:a16="http://schemas.microsoft.com/office/drawing/2014/main" id="{0C3FA1D8-28A2-1CEE-FBC5-C2CCBC7985E1}"/>
              </a:ext>
            </a:extLst>
          </p:cNvPr>
          <p:cNvSpPr/>
          <p:nvPr/>
        </p:nvSpPr>
        <p:spPr>
          <a:xfrm>
            <a:off x="3421914" y="3742952"/>
            <a:ext cx="1080000" cy="90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nuclei</a:t>
            </a:r>
            <a:endParaRPr kumimoji="0" lang="zh-CN" altLang="en-US" sz="2000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6BA6A3-20AA-2138-F364-AF5D0165A70A}"/>
              </a:ext>
            </a:extLst>
          </p:cNvPr>
          <p:cNvSpPr txBox="1"/>
          <p:nvPr/>
        </p:nvSpPr>
        <p:spPr>
          <a:xfrm>
            <a:off x="515332" y="312892"/>
            <a:ext cx="5645522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s-Process 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40C8D8-0662-B955-52CA-0504C7E5C6BF}"/>
              </a:ext>
            </a:extLst>
          </p:cNvPr>
          <p:cNvSpPr txBox="1"/>
          <p:nvPr/>
        </p:nvSpPr>
        <p:spPr>
          <a:xfrm>
            <a:off x="513040" y="996147"/>
            <a:ext cx="8329403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C00000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Slow</a:t>
            </a:r>
            <a:r>
              <a:rPr lang="en-US" altLang="zh-CN" sz="1800">
                <a:solidFill>
                  <a:srgbClr val="C00000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 ! ! !  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ime: s-process &gt;&gt; </a:t>
            </a:r>
            <a:r>
              <a:rPr lang="en-US" altLang="zh-CN" sz="1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β</a:t>
            </a:r>
            <a:r>
              <a:rPr lang="zh-CN" altLang="zh-CN" sz="1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−</a:t>
            </a:r>
            <a:r>
              <a:rPr lang="en-US" altLang="zh-CN" sz="1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decay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There is 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sufficient</a:t>
            </a:r>
            <a:r>
              <a:rPr lang="en-US" altLang="zh-CN" sz="1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time to </a:t>
            </a:r>
            <a:r>
              <a:rPr lang="en-US" altLang="zh-CN" sz="180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β</a:t>
            </a:r>
            <a:r>
              <a:rPr lang="zh-CN" altLang="zh-CN" sz="180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−</a:t>
            </a:r>
            <a:r>
              <a:rPr lang="en-US" altLang="zh-CN" sz="180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decay</a:t>
            </a:r>
            <a:r>
              <a:rPr lang="en-US" altLang="zh-CN" sz="1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before another </a:t>
            </a:r>
            <a:r>
              <a:rPr lang="en-US" altLang="zh-CN" sz="180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neutron</a:t>
            </a:r>
            <a:r>
              <a:rPr lang="en-US" altLang="zh-CN" sz="1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is captured</a:t>
            </a:r>
          </a:p>
          <a:p>
            <a:endParaRPr lang="en-US" altLang="zh-CN" b="1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captures / 1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0~100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years</a:t>
            </a:r>
          </a:p>
          <a:p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Occur in 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dying low mass stars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symptotic 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iant 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ranch star)</a:t>
            </a:r>
            <a:endParaRPr lang="en-US" altLang="zh-CN" sz="1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CAE22EF-0A87-1D92-05F7-3FF509D27009}"/>
              </a:ext>
            </a:extLst>
          </p:cNvPr>
          <p:cNvSpPr/>
          <p:nvPr/>
        </p:nvSpPr>
        <p:spPr>
          <a:xfrm>
            <a:off x="422552" y="3742952"/>
            <a:ext cx="1080000" cy="90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nuclei</a:t>
            </a:r>
            <a:endParaRPr kumimoji="0" lang="zh-CN" altLang="en-US" sz="2000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16A9836-5DF3-CF7A-959C-5F1DCF88D600}"/>
              </a:ext>
            </a:extLst>
          </p:cNvPr>
          <p:cNvSpPr/>
          <p:nvPr/>
        </p:nvSpPr>
        <p:spPr>
          <a:xfrm>
            <a:off x="3513506" y="3504231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1CAC840-1F7D-185A-B358-A3E09FFE3DCB}"/>
              </a:ext>
            </a:extLst>
          </p:cNvPr>
          <p:cNvCxnSpPr>
            <a:cxnSpLocks/>
          </p:cNvCxnSpPr>
          <p:nvPr/>
        </p:nvCxnSpPr>
        <p:spPr>
          <a:xfrm flipV="1">
            <a:off x="1761908" y="4197937"/>
            <a:ext cx="1157420" cy="11863"/>
          </a:xfrm>
          <a:prstGeom prst="straightConnector1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4A61BC83-82D9-2E35-1505-612432E65B69}"/>
                  </a:ext>
                </a:extLst>
              </p:cNvPr>
              <p:cNvSpPr/>
              <p:nvPr/>
            </p:nvSpPr>
            <p:spPr>
              <a:xfrm>
                <a:off x="8194508" y="3132927"/>
                <a:ext cx="547484" cy="533777"/>
              </a:xfrm>
              <a:prstGeom prst="ellipse">
                <a:avLst/>
              </a:prstGeom>
              <a:solidFill>
                <a:srgbClr val="92D05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𝑒</m:t>
                          </m:r>
                        </m:e>
                        <m:sup>
                          <m:r>
                            <a:rPr kumimoji="0" lang="en-US" altLang="zh-CN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4A61BC83-82D9-2E35-1505-612432E65B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508" y="3132927"/>
                <a:ext cx="547484" cy="53377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38ACFD9-9CAD-7BE1-DBAB-574C79AF65F6}"/>
              </a:ext>
            </a:extLst>
          </p:cNvPr>
          <p:cNvCxnSpPr>
            <a:cxnSpLocks/>
          </p:cNvCxnSpPr>
          <p:nvPr/>
        </p:nvCxnSpPr>
        <p:spPr>
          <a:xfrm>
            <a:off x="5899549" y="4209357"/>
            <a:ext cx="806208" cy="2003"/>
          </a:xfrm>
          <a:prstGeom prst="straightConnector1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50EE15D-27B7-86C9-B5F6-BF494C0E7FF2}"/>
              </a:ext>
            </a:extLst>
          </p:cNvPr>
          <p:cNvCxnSpPr>
            <a:cxnSpLocks/>
          </p:cNvCxnSpPr>
          <p:nvPr/>
        </p:nvCxnSpPr>
        <p:spPr>
          <a:xfrm flipV="1">
            <a:off x="7518561" y="3444150"/>
            <a:ext cx="616325" cy="108710"/>
          </a:xfrm>
          <a:prstGeom prst="straightConnector1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B47DB5AF-D5C3-E340-ED86-0F62A90CBE0F}"/>
              </a:ext>
            </a:extLst>
          </p:cNvPr>
          <p:cNvSpPr txBox="1"/>
          <p:nvPr/>
        </p:nvSpPr>
        <p:spPr>
          <a:xfrm>
            <a:off x="5706380" y="3771119"/>
            <a:ext cx="131395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β</a:t>
            </a:r>
            <a:r>
              <a:rPr lang="zh-CN" altLang="zh-CN" sz="1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−</a:t>
            </a:r>
            <a:r>
              <a:rPr lang="en-US" altLang="zh-CN" sz="1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decay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504517F-2558-345F-DE55-EDCB6907D55E}"/>
              </a:ext>
            </a:extLst>
          </p:cNvPr>
          <p:cNvSpPr txBox="1"/>
          <p:nvPr/>
        </p:nvSpPr>
        <p:spPr>
          <a:xfrm>
            <a:off x="1396808" y="3743550"/>
            <a:ext cx="216949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Neutron capture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A45EC96-99EF-1478-52FB-19923EA5E774}"/>
              </a:ext>
            </a:extLst>
          </p:cNvPr>
          <p:cNvSpPr/>
          <p:nvPr/>
        </p:nvSpPr>
        <p:spPr>
          <a:xfrm>
            <a:off x="6815698" y="3742952"/>
            <a:ext cx="1080000" cy="900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nuclei</a:t>
            </a:r>
            <a:endParaRPr kumimoji="0" lang="zh-CN" altLang="en-US" sz="2000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6B02E351-35DA-3382-B859-8872CDE48EB5}"/>
                  </a:ext>
                </a:extLst>
              </p:cNvPr>
              <p:cNvSpPr/>
              <p:nvPr/>
            </p:nvSpPr>
            <p:spPr>
              <a:xfrm>
                <a:off x="6911456" y="3447245"/>
                <a:ext cx="547484" cy="533777"/>
              </a:xfrm>
              <a:prstGeom prst="ellipse">
                <a:avLst/>
              </a:prstGeom>
              <a:solidFill>
                <a:srgbClr val="FFC0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𝑝</m:t>
                          </m:r>
                        </m:e>
                        <m:sup>
                          <m:r>
                            <a:rPr kumimoji="0" lang="en-US" altLang="zh-CN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0" lang="zh-CN" altLang="en-US" b="0" i="0" u="none" strike="noStrike" cap="none" spc="0" normalizeH="0" baseline="0">
                  <a:ln>
                    <a:noFill/>
                  </a:ln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6B02E351-35DA-3382-B859-8872CDE48E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456" y="3447245"/>
                <a:ext cx="547484" cy="53377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思想气泡: 云 10">
            <a:extLst>
              <a:ext uri="{FF2B5EF4-FFF2-40B4-BE49-F238E27FC236}">
                <a16:creationId xmlns:a16="http://schemas.microsoft.com/office/drawing/2014/main" id="{E798DFA2-5912-81D2-9056-D55A06A516C1}"/>
              </a:ext>
            </a:extLst>
          </p:cNvPr>
          <p:cNvSpPr/>
          <p:nvPr/>
        </p:nvSpPr>
        <p:spPr>
          <a:xfrm>
            <a:off x="4456113" y="3538994"/>
            <a:ext cx="1358022" cy="437277"/>
          </a:xfrm>
          <a:prstGeom prst="cloudCallou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</a:t>
            </a:r>
            <a:r>
              <a:rPr kumimoji="0" lang="en-US" altLang="zh-CN" sz="1200" i="0" u="none" strike="noStrike" cap="none" spc="0" normalizeH="0" baseline="0">
                <a:ln>
                  <a:noFill/>
                </a:ln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leep zzz</a:t>
            </a:r>
            <a:endParaRPr kumimoji="0" lang="zh-CN" altLang="en-US" sz="1200" i="0" u="none" strike="noStrike" cap="none" spc="0" normalizeH="0" baseline="0">
              <a:ln>
                <a:noFill/>
              </a:ln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Light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1B7592B-04BB-539B-711E-7947C4CB2F27}"/>
              </a:ext>
            </a:extLst>
          </p:cNvPr>
          <p:cNvCxnSpPr>
            <a:cxnSpLocks/>
          </p:cNvCxnSpPr>
          <p:nvPr/>
        </p:nvCxnSpPr>
        <p:spPr>
          <a:xfrm>
            <a:off x="4732020" y="4194099"/>
            <a:ext cx="806208" cy="2003"/>
          </a:xfrm>
          <a:prstGeom prst="straightConnector1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00150210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36BA6A3-20AA-2138-F364-AF5D0165A70A}"/>
              </a:ext>
            </a:extLst>
          </p:cNvPr>
          <p:cNvSpPr txBox="1"/>
          <p:nvPr/>
        </p:nvSpPr>
        <p:spPr>
          <a:xfrm>
            <a:off x="2222313" y="1923290"/>
            <a:ext cx="4854761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3200" b="1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Let</a:t>
            </a:r>
            <a:r>
              <a:rPr lang="en-US" altLang="zh-CN" sz="3200" b="1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US" altLang="zh-CN" sz="3200" b="1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s begin the story of making gold !</a:t>
            </a:r>
            <a:endParaRPr lang="zh-CN" altLang="en-US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91CC32-2421-6E26-D4F6-2264106AEF0F}"/>
              </a:ext>
            </a:extLst>
          </p:cNvPr>
          <p:cNvSpPr txBox="1"/>
          <p:nvPr/>
        </p:nvSpPr>
        <p:spPr>
          <a:xfrm>
            <a:off x="821763" y="696863"/>
            <a:ext cx="531607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We already k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now neutron capture 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process !</a:t>
            </a:r>
            <a:endParaRPr lang="zh-CN" altLang="en-US"/>
          </a:p>
        </p:txBody>
      </p:sp>
      <p:pic>
        <p:nvPicPr>
          <p:cNvPr id="5" name="Picture 6" descr="Where are gold prices headed ahead of the festive season? - The Economic  Times">
            <a:extLst>
              <a:ext uri="{FF2B5EF4-FFF2-40B4-BE49-F238E27FC236}">
                <a16:creationId xmlns:a16="http://schemas.microsoft.com/office/drawing/2014/main" id="{5ACFD65F-7751-750F-30F3-2C92CDE0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759" y="364724"/>
            <a:ext cx="1013422" cy="103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2098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BC7501-5992-412F-B8B9-2FCB3397035E}"/>
              </a:ext>
            </a:extLst>
          </p:cNvPr>
          <p:cNvSpPr txBox="1"/>
          <p:nvPr/>
        </p:nvSpPr>
        <p:spPr>
          <a:xfrm>
            <a:off x="1886753" y="1412458"/>
            <a:ext cx="4988545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50800" tIns="50800" rIns="50800" bIns="50800" spcCol="38100" anchor="ctr">
            <a:spAutoFit/>
          </a:bodyPr>
          <a:lstStyle/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7200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微软雅黑" pitchFamily="34" charset="-122"/>
                <a:cs typeface="+mn-cs"/>
              </a:rPr>
              <a:t>3. Supernova</a:t>
            </a:r>
          </a:p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7200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微软雅黑" pitchFamily="34" charset="-122"/>
                <a:cs typeface="+mn-cs"/>
              </a:rPr>
              <a:t>     </a:t>
            </a:r>
            <a:r>
              <a:rPr lang="en-US" altLang="zh-CN" sz="7200" ker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微软雅黑" pitchFamily="34" charset="-122"/>
                <a:cs typeface="+mn-cs"/>
              </a:rPr>
              <a:t>r-process</a:t>
            </a:r>
            <a:endParaRPr lang="zh-CN" altLang="en-US" sz="7200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0683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0413FDB-8444-14FD-9422-71FA516045AE}"/>
              </a:ext>
            </a:extLst>
          </p:cNvPr>
          <p:cNvSpPr txBox="1"/>
          <p:nvPr/>
        </p:nvSpPr>
        <p:spPr>
          <a:xfrm>
            <a:off x="142466" y="58285"/>
            <a:ext cx="273666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Supernova explosion </a:t>
            </a:r>
            <a:endParaRPr lang="zh-CN" altLang="en-US"/>
          </a:p>
        </p:txBody>
      </p:sp>
      <p:grpSp>
        <p:nvGrpSpPr>
          <p:cNvPr id="23721" name="组合 23720">
            <a:extLst>
              <a:ext uri="{FF2B5EF4-FFF2-40B4-BE49-F238E27FC236}">
                <a16:creationId xmlns:a16="http://schemas.microsoft.com/office/drawing/2014/main" id="{E2118B28-D1FF-091E-7F4A-BBDA5CDF5D16}"/>
              </a:ext>
            </a:extLst>
          </p:cNvPr>
          <p:cNvGrpSpPr/>
          <p:nvPr/>
        </p:nvGrpSpPr>
        <p:grpSpPr>
          <a:xfrm>
            <a:off x="692122" y="2835432"/>
            <a:ext cx="1911961" cy="1800000"/>
            <a:chOff x="894426" y="3011381"/>
            <a:chExt cx="1911961" cy="1800000"/>
          </a:xfrm>
        </p:grpSpPr>
        <p:grpSp>
          <p:nvGrpSpPr>
            <p:cNvPr id="23707" name="组合 23706">
              <a:extLst>
                <a:ext uri="{FF2B5EF4-FFF2-40B4-BE49-F238E27FC236}">
                  <a16:creationId xmlns:a16="http://schemas.microsoft.com/office/drawing/2014/main" id="{6A940F31-308C-4FE5-4D12-F887C01E2B15}"/>
                </a:ext>
              </a:extLst>
            </p:cNvPr>
            <p:cNvGrpSpPr/>
            <p:nvPr/>
          </p:nvGrpSpPr>
          <p:grpSpPr>
            <a:xfrm rot="2642891">
              <a:off x="894426" y="3011381"/>
              <a:ext cx="1800000" cy="1800000"/>
              <a:chOff x="1889310" y="3062990"/>
              <a:chExt cx="1800000" cy="1800000"/>
            </a:xfrm>
          </p:grpSpPr>
          <p:sp>
            <p:nvSpPr>
              <p:cNvPr id="23604" name="椭圆 23603">
                <a:extLst>
                  <a:ext uri="{FF2B5EF4-FFF2-40B4-BE49-F238E27FC236}">
                    <a16:creationId xmlns:a16="http://schemas.microsoft.com/office/drawing/2014/main" id="{58BDB8EF-D68B-935F-F76B-0E32CB8A9952}"/>
                  </a:ext>
                </a:extLst>
              </p:cNvPr>
              <p:cNvSpPr/>
              <p:nvPr/>
            </p:nvSpPr>
            <p:spPr>
              <a:xfrm>
                <a:off x="1889310" y="3062990"/>
                <a:ext cx="1800000" cy="18000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cxnSp>
            <p:nvCxnSpPr>
              <p:cNvPr id="23609" name="直接箭头连接符 23608">
                <a:extLst>
                  <a:ext uri="{FF2B5EF4-FFF2-40B4-BE49-F238E27FC236}">
                    <a16:creationId xmlns:a16="http://schemas.microsoft.com/office/drawing/2014/main" id="{0406E619-CB31-3321-9DC9-204CAABCF6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310" y="3194104"/>
                <a:ext cx="0" cy="327260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612" name="直接箭头连接符 23611">
                <a:extLst>
                  <a:ext uri="{FF2B5EF4-FFF2-40B4-BE49-F238E27FC236}">
                    <a16:creationId xmlns:a16="http://schemas.microsoft.com/office/drawing/2014/main" id="{C8CB8880-0178-820A-F947-86F1F418A50C}"/>
                  </a:ext>
                </a:extLst>
              </p:cNvPr>
              <p:cNvCxnSpPr>
                <a:cxnSpLocks/>
                <a:endCxn id="23629" idx="7"/>
              </p:cNvCxnSpPr>
              <p:nvPr/>
            </p:nvCxnSpPr>
            <p:spPr>
              <a:xfrm flipV="1">
                <a:off x="2819975" y="3657519"/>
                <a:ext cx="252000" cy="252000"/>
              </a:xfrm>
              <a:prstGeom prst="straightConnector1">
                <a:avLst/>
              </a:prstGeom>
              <a:noFill/>
              <a:ln w="38100" cap="flat">
                <a:solidFill>
                  <a:srgbClr val="C00000"/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614" name="直接箭头连接符 23613">
                <a:extLst>
                  <a:ext uri="{FF2B5EF4-FFF2-40B4-BE49-F238E27FC236}">
                    <a16:creationId xmlns:a16="http://schemas.microsoft.com/office/drawing/2014/main" id="{EAF1BF19-D57D-E2DA-9FB9-2F79E3101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3443" y="4018545"/>
                <a:ext cx="252000" cy="252000"/>
              </a:xfrm>
              <a:prstGeom prst="straightConnector1">
                <a:avLst/>
              </a:prstGeom>
              <a:noFill/>
              <a:ln w="38100" cap="flat">
                <a:solidFill>
                  <a:srgbClr val="C00000"/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617" name="直接箭头连接符 23616">
                <a:extLst>
                  <a:ext uri="{FF2B5EF4-FFF2-40B4-BE49-F238E27FC236}">
                    <a16:creationId xmlns:a16="http://schemas.microsoft.com/office/drawing/2014/main" id="{9974D557-939E-B596-F085-FFCFA1C1417E}"/>
                  </a:ext>
                </a:extLst>
              </p:cNvPr>
              <p:cNvCxnSpPr>
                <a:cxnSpLocks/>
                <a:endCxn id="23629" idx="3"/>
              </p:cNvCxnSpPr>
              <p:nvPr/>
            </p:nvCxnSpPr>
            <p:spPr>
              <a:xfrm flipH="1">
                <a:off x="2490202" y="4018546"/>
                <a:ext cx="252000" cy="252000"/>
              </a:xfrm>
              <a:prstGeom prst="straightConnector1">
                <a:avLst/>
              </a:prstGeom>
              <a:noFill/>
              <a:ln w="38100" cap="flat">
                <a:solidFill>
                  <a:srgbClr val="C00000"/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619" name="直接箭头连接符 23618">
                <a:extLst>
                  <a:ext uri="{FF2B5EF4-FFF2-40B4-BE49-F238E27FC236}">
                    <a16:creationId xmlns:a16="http://schemas.microsoft.com/office/drawing/2014/main" id="{CA9CD74F-906E-645F-0B6C-7107727F86F1}"/>
                  </a:ext>
                </a:extLst>
              </p:cNvPr>
              <p:cNvCxnSpPr>
                <a:cxnSpLocks/>
                <a:endCxn id="23629" idx="1"/>
              </p:cNvCxnSpPr>
              <p:nvPr/>
            </p:nvCxnSpPr>
            <p:spPr>
              <a:xfrm flipH="1" flipV="1">
                <a:off x="2490202" y="3657519"/>
                <a:ext cx="252000" cy="252000"/>
              </a:xfrm>
              <a:prstGeom prst="straightConnector1">
                <a:avLst/>
              </a:prstGeom>
              <a:noFill/>
              <a:ln w="38100" cap="flat">
                <a:solidFill>
                  <a:srgbClr val="C00000"/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621" name="直接箭头连接符 23620">
                <a:extLst>
                  <a:ext uri="{FF2B5EF4-FFF2-40B4-BE49-F238E27FC236}">
                    <a16:creationId xmlns:a16="http://schemas.microsoft.com/office/drawing/2014/main" id="{04D7334E-A342-9531-10CC-3B6F8E3E8E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39310" y="3962990"/>
                <a:ext cx="316800" cy="0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624" name="直接箭头连接符 23623">
                <a:extLst>
                  <a:ext uri="{FF2B5EF4-FFF2-40B4-BE49-F238E27FC236}">
                    <a16:creationId xmlns:a16="http://schemas.microsoft.com/office/drawing/2014/main" id="{4887F459-2C7E-AA6D-FC10-2BBED4BD033D}"/>
                  </a:ext>
                </a:extLst>
              </p:cNvPr>
              <p:cNvCxnSpPr>
                <a:cxnSpLocks/>
                <a:endCxn id="23629" idx="4"/>
              </p:cNvCxnSpPr>
              <p:nvPr/>
            </p:nvCxnSpPr>
            <p:spPr>
              <a:xfrm flipH="1" flipV="1">
                <a:off x="2795327" y="4394990"/>
                <a:ext cx="3996" cy="306953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627" name="直接箭头连接符 23626">
                <a:extLst>
                  <a:ext uri="{FF2B5EF4-FFF2-40B4-BE49-F238E27FC236}">
                    <a16:creationId xmlns:a16="http://schemas.microsoft.com/office/drawing/2014/main" id="{35478B9A-BA99-AF6D-A28F-6A141709DA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0976" y="3962990"/>
                <a:ext cx="318334" cy="0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3629" name="椭圆 23628">
                <a:extLst>
                  <a:ext uri="{FF2B5EF4-FFF2-40B4-BE49-F238E27FC236}">
                    <a16:creationId xmlns:a16="http://schemas.microsoft.com/office/drawing/2014/main" id="{B28F16B1-6E6A-CEA8-74EA-0E6A1FF6B74C}"/>
                  </a:ext>
                </a:extLst>
              </p:cNvPr>
              <p:cNvSpPr/>
              <p:nvPr/>
            </p:nvSpPr>
            <p:spPr>
              <a:xfrm>
                <a:off x="2363815" y="3530990"/>
                <a:ext cx="863023" cy="864000"/>
              </a:xfrm>
              <a:prstGeom prst="ellipse">
                <a:avLst/>
              </a:prstGeom>
              <a:noFill/>
              <a:ln w="28575" cap="flat">
                <a:solidFill>
                  <a:srgbClr val="C00000"/>
                </a:solidFill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cxnSp>
            <p:nvCxnSpPr>
              <p:cNvPr id="23672" name="直接箭头连接符 23671">
                <a:extLst>
                  <a:ext uri="{FF2B5EF4-FFF2-40B4-BE49-F238E27FC236}">
                    <a16:creationId xmlns:a16="http://schemas.microsoft.com/office/drawing/2014/main" id="{340B9C3A-2E90-B1D0-944D-1D25BBD02DF1}"/>
                  </a:ext>
                </a:extLst>
              </p:cNvPr>
              <p:cNvCxnSpPr>
                <a:cxnSpLocks/>
                <a:endCxn id="23629" idx="2"/>
              </p:cNvCxnSpPr>
              <p:nvPr/>
            </p:nvCxnSpPr>
            <p:spPr>
              <a:xfrm flipH="1">
                <a:off x="2363815" y="3962990"/>
                <a:ext cx="252387" cy="0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675" name="直接箭头连接符 23674">
                <a:extLst>
                  <a:ext uri="{FF2B5EF4-FFF2-40B4-BE49-F238E27FC236}">
                    <a16:creationId xmlns:a16="http://schemas.microsoft.com/office/drawing/2014/main" id="{34232DA1-DCB9-890B-FDAC-B8FCFFBCFE36}"/>
                  </a:ext>
                </a:extLst>
              </p:cNvPr>
              <p:cNvCxnSpPr>
                <a:cxnSpLocks/>
                <a:endCxn id="23629" idx="0"/>
              </p:cNvCxnSpPr>
              <p:nvPr/>
            </p:nvCxnSpPr>
            <p:spPr>
              <a:xfrm flipV="1">
                <a:off x="2789310" y="3530990"/>
                <a:ext cx="6017" cy="230797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678" name="直接箭头连接符 23677">
                <a:extLst>
                  <a:ext uri="{FF2B5EF4-FFF2-40B4-BE49-F238E27FC236}">
                    <a16:creationId xmlns:a16="http://schemas.microsoft.com/office/drawing/2014/main" id="{014D5255-E14E-968D-C9EC-012E4B4A6B97}"/>
                  </a:ext>
                </a:extLst>
              </p:cNvPr>
              <p:cNvCxnSpPr>
                <a:cxnSpLocks/>
                <a:endCxn id="23629" idx="6"/>
              </p:cNvCxnSpPr>
              <p:nvPr/>
            </p:nvCxnSpPr>
            <p:spPr>
              <a:xfrm>
                <a:off x="2952995" y="3952752"/>
                <a:ext cx="273843" cy="10238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681" name="直接箭头连接符 23680">
                <a:extLst>
                  <a:ext uri="{FF2B5EF4-FFF2-40B4-BE49-F238E27FC236}">
                    <a16:creationId xmlns:a16="http://schemas.microsoft.com/office/drawing/2014/main" id="{E2EC264E-B894-80E5-4D61-C81EEBB08005}"/>
                  </a:ext>
                </a:extLst>
              </p:cNvPr>
              <p:cNvCxnSpPr>
                <a:cxnSpLocks/>
                <a:endCxn id="23629" idx="4"/>
              </p:cNvCxnSpPr>
              <p:nvPr/>
            </p:nvCxnSpPr>
            <p:spPr>
              <a:xfrm>
                <a:off x="2788736" y="4144545"/>
                <a:ext cx="6591" cy="250445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23711" name="文本框 23710">
              <a:extLst>
                <a:ext uri="{FF2B5EF4-FFF2-40B4-BE49-F238E27FC236}">
                  <a16:creationId xmlns:a16="http://schemas.microsoft.com/office/drawing/2014/main" id="{658744C7-EFB6-E953-0840-8863EE6C0A62}"/>
                </a:ext>
              </a:extLst>
            </p:cNvPr>
            <p:cNvSpPr txBox="1"/>
            <p:nvPr/>
          </p:nvSpPr>
          <p:spPr>
            <a:xfrm>
              <a:off x="960742" y="3611071"/>
              <a:ext cx="682123" cy="2564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000" b="1" i="0" u="none" strike="noStrike" cap="none" spc="0" normalizeH="0" baseline="0">
                  <a:ln>
                    <a:noFill/>
                  </a:ln>
                  <a:effectLst/>
                  <a:uFillTx/>
                  <a:latin typeface="Abadi" panose="020B0604020104020204" pitchFamily="34" charset="0"/>
                  <a:ea typeface="+mn-ea"/>
                  <a:cs typeface="+mn-cs"/>
                  <a:sym typeface="Helvetica Light"/>
                </a:rPr>
                <a:t>outflowing</a:t>
              </a:r>
              <a:endParaRPr kumimoji="0" lang="zh-CN" altLang="en-US" sz="1000" b="1" i="0" u="none" strike="noStrike" cap="none" spc="0" normalizeH="0" baseline="0">
                <a:ln>
                  <a:noFill/>
                </a:ln>
                <a:effectLst/>
                <a:uFillTx/>
                <a:latin typeface="Abadi" panose="020B0604020104020204" pitchFamily="34" charset="0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3712" name="文本框 23711">
              <a:extLst>
                <a:ext uri="{FF2B5EF4-FFF2-40B4-BE49-F238E27FC236}">
                  <a16:creationId xmlns:a16="http://schemas.microsoft.com/office/drawing/2014/main" id="{151C7B3F-6FF6-7B29-6C94-1F245F1C92E7}"/>
                </a:ext>
              </a:extLst>
            </p:cNvPr>
            <p:cNvSpPr txBox="1"/>
            <p:nvPr/>
          </p:nvSpPr>
          <p:spPr>
            <a:xfrm>
              <a:off x="1179958" y="3187084"/>
              <a:ext cx="682123" cy="2564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1000" b="1">
                  <a:latin typeface="Abadi" panose="020B0604020104020204" pitchFamily="34" charset="0"/>
                  <a:ea typeface="+mn-ea"/>
                  <a:cs typeface="+mn-cs"/>
                </a:rPr>
                <a:t>in-</a:t>
              </a:r>
              <a:r>
                <a:rPr kumimoji="0" lang="en-US" altLang="zh-CN" sz="1000" b="1" i="0" u="none" strike="noStrike" cap="none" spc="0" normalizeH="0" baseline="0">
                  <a:ln>
                    <a:noFill/>
                  </a:ln>
                  <a:effectLst/>
                  <a:uFillTx/>
                  <a:latin typeface="Abadi" panose="020B0604020104020204" pitchFamily="34" charset="0"/>
                  <a:ea typeface="+mn-ea"/>
                  <a:cs typeface="+mn-cs"/>
                  <a:sym typeface="Helvetica Light"/>
                </a:rPr>
                <a:t>falling</a:t>
              </a:r>
              <a:endParaRPr kumimoji="0" lang="zh-CN" altLang="en-US" sz="1000" b="1" i="0" u="none" strike="noStrike" cap="none" spc="0" normalizeH="0" baseline="0">
                <a:ln>
                  <a:noFill/>
                </a:ln>
                <a:effectLst/>
                <a:uFillTx/>
                <a:latin typeface="Abadi" panose="020B0604020104020204" pitchFamily="34" charset="0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3713" name="文本框 23712">
              <a:extLst>
                <a:ext uri="{FF2B5EF4-FFF2-40B4-BE49-F238E27FC236}">
                  <a16:creationId xmlns:a16="http://schemas.microsoft.com/office/drawing/2014/main" id="{C754AB76-275D-CBA1-C377-7828FE06BD48}"/>
                </a:ext>
              </a:extLst>
            </p:cNvPr>
            <p:cNvSpPr txBox="1"/>
            <p:nvPr/>
          </p:nvSpPr>
          <p:spPr>
            <a:xfrm>
              <a:off x="2124264" y="3675819"/>
              <a:ext cx="682123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1000" b="1">
                  <a:solidFill>
                    <a:srgbClr val="C00000"/>
                  </a:solidFill>
                  <a:latin typeface="Abadi" panose="020B0604020104020204" pitchFamily="34" charset="0"/>
                  <a:ea typeface="+mn-ea"/>
                  <a:cs typeface="+mn-cs"/>
                </a:rPr>
                <a:t>shock</a:t>
              </a:r>
            </a:p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1000" b="1">
                  <a:solidFill>
                    <a:srgbClr val="C00000"/>
                  </a:solidFill>
                  <a:latin typeface="Abadi" panose="020B0604020104020204" pitchFamily="34" charset="0"/>
                  <a:ea typeface="+mn-ea"/>
                  <a:cs typeface="+mn-cs"/>
                </a:rPr>
                <a:t>wave</a:t>
              </a:r>
              <a:endParaRPr kumimoji="0" lang="zh-CN" altLang="en-US" sz="1000" b="1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badi" panose="020B0604020104020204" pitchFamily="34" charset="0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23720" name="组合 23719">
            <a:extLst>
              <a:ext uri="{FF2B5EF4-FFF2-40B4-BE49-F238E27FC236}">
                <a16:creationId xmlns:a16="http://schemas.microsoft.com/office/drawing/2014/main" id="{FE703E6F-EAE0-170B-57A7-113CE2FE8A5D}"/>
              </a:ext>
            </a:extLst>
          </p:cNvPr>
          <p:cNvGrpSpPr/>
          <p:nvPr/>
        </p:nvGrpSpPr>
        <p:grpSpPr>
          <a:xfrm>
            <a:off x="3026802" y="2823386"/>
            <a:ext cx="1902990" cy="1800000"/>
            <a:chOff x="4248056" y="3011212"/>
            <a:chExt cx="1902990" cy="1800000"/>
          </a:xfrm>
        </p:grpSpPr>
        <p:sp>
          <p:nvSpPr>
            <p:cNvPr id="23635" name="椭圆 23634">
              <a:extLst>
                <a:ext uri="{FF2B5EF4-FFF2-40B4-BE49-F238E27FC236}">
                  <a16:creationId xmlns:a16="http://schemas.microsoft.com/office/drawing/2014/main" id="{0B71DD19-C237-B60C-4CDD-40E40CB31306}"/>
                </a:ext>
              </a:extLst>
            </p:cNvPr>
            <p:cNvSpPr/>
            <p:nvPr/>
          </p:nvSpPr>
          <p:spPr>
            <a:xfrm rot="2688339">
              <a:off x="4248056" y="3011212"/>
              <a:ext cx="1800000" cy="180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 cap="flat">
              <a:solidFill>
                <a:srgbClr val="C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grpSp>
          <p:nvGrpSpPr>
            <p:cNvPr id="23709" name="组合 23708">
              <a:extLst>
                <a:ext uri="{FF2B5EF4-FFF2-40B4-BE49-F238E27FC236}">
                  <a16:creationId xmlns:a16="http://schemas.microsoft.com/office/drawing/2014/main" id="{811FB68C-2053-656D-8733-EBA60B9AC052}"/>
                </a:ext>
              </a:extLst>
            </p:cNvPr>
            <p:cNvGrpSpPr/>
            <p:nvPr/>
          </p:nvGrpSpPr>
          <p:grpSpPr>
            <a:xfrm>
              <a:off x="4356986" y="3123053"/>
              <a:ext cx="1582113" cy="1577191"/>
              <a:chOff x="4356986" y="3123053"/>
              <a:chExt cx="1582113" cy="1577191"/>
            </a:xfrm>
          </p:grpSpPr>
          <p:cxnSp>
            <p:nvCxnSpPr>
              <p:cNvPr id="23637" name="直接箭头连接符 23636">
                <a:extLst>
                  <a:ext uri="{FF2B5EF4-FFF2-40B4-BE49-F238E27FC236}">
                    <a16:creationId xmlns:a16="http://schemas.microsoft.com/office/drawing/2014/main" id="{28B15362-F249-4F9E-E60E-51A21C66D334}"/>
                  </a:ext>
                </a:extLst>
              </p:cNvPr>
              <p:cNvCxnSpPr>
                <a:cxnSpLocks/>
                <a:endCxn id="23635" idx="7"/>
              </p:cNvCxnSpPr>
              <p:nvPr/>
            </p:nvCxnSpPr>
            <p:spPr>
              <a:xfrm rot="2688339" flipV="1">
                <a:off x="5379246" y="3632459"/>
                <a:ext cx="559853" cy="540000"/>
              </a:xfrm>
              <a:prstGeom prst="straightConnector1">
                <a:avLst/>
              </a:prstGeom>
              <a:noFill/>
              <a:ln w="76200" cap="flat">
                <a:solidFill>
                  <a:srgbClr val="C00000"/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638" name="直接箭头连接符 23637">
                <a:extLst>
                  <a:ext uri="{FF2B5EF4-FFF2-40B4-BE49-F238E27FC236}">
                    <a16:creationId xmlns:a16="http://schemas.microsoft.com/office/drawing/2014/main" id="{6E6F6E43-7D3F-A537-2E5D-B2C9C045E6C2}"/>
                  </a:ext>
                </a:extLst>
              </p:cNvPr>
              <p:cNvCxnSpPr>
                <a:cxnSpLocks/>
                <a:endCxn id="23635" idx="5"/>
              </p:cNvCxnSpPr>
              <p:nvPr/>
            </p:nvCxnSpPr>
            <p:spPr>
              <a:xfrm rot="2688339">
                <a:off x="4881931" y="4168505"/>
                <a:ext cx="534117" cy="531739"/>
              </a:xfrm>
              <a:prstGeom prst="straightConnector1">
                <a:avLst/>
              </a:prstGeom>
              <a:noFill/>
              <a:ln w="76200" cap="flat">
                <a:solidFill>
                  <a:srgbClr val="C00000"/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639" name="直接箭头连接符 23638">
                <a:extLst>
                  <a:ext uri="{FF2B5EF4-FFF2-40B4-BE49-F238E27FC236}">
                    <a16:creationId xmlns:a16="http://schemas.microsoft.com/office/drawing/2014/main" id="{FBEE43AC-3050-2945-A67D-7C5C42B7EE03}"/>
                  </a:ext>
                </a:extLst>
              </p:cNvPr>
              <p:cNvCxnSpPr>
                <a:cxnSpLocks/>
                <a:endCxn id="23635" idx="3"/>
              </p:cNvCxnSpPr>
              <p:nvPr/>
            </p:nvCxnSpPr>
            <p:spPr>
              <a:xfrm rot="2688339" flipH="1">
                <a:off x="4356986" y="3650031"/>
                <a:ext cx="540000" cy="531739"/>
              </a:xfrm>
              <a:prstGeom prst="straightConnector1">
                <a:avLst/>
              </a:prstGeom>
              <a:noFill/>
              <a:ln w="76200" cap="flat">
                <a:solidFill>
                  <a:srgbClr val="C00000"/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640" name="直接箭头连接符 23639">
                <a:extLst>
                  <a:ext uri="{FF2B5EF4-FFF2-40B4-BE49-F238E27FC236}">
                    <a16:creationId xmlns:a16="http://schemas.microsoft.com/office/drawing/2014/main" id="{B79D400B-1777-02AF-A7C1-4C9A9D31EF64}"/>
                  </a:ext>
                </a:extLst>
              </p:cNvPr>
              <p:cNvCxnSpPr>
                <a:cxnSpLocks/>
                <a:endCxn id="23635" idx="1"/>
              </p:cNvCxnSpPr>
              <p:nvPr/>
            </p:nvCxnSpPr>
            <p:spPr>
              <a:xfrm rot="2688339" flipH="1" flipV="1">
                <a:off x="4876298" y="3123053"/>
                <a:ext cx="540000" cy="540000"/>
              </a:xfrm>
              <a:prstGeom prst="straightConnector1">
                <a:avLst/>
              </a:prstGeom>
              <a:noFill/>
              <a:ln w="76200" cap="flat">
                <a:solidFill>
                  <a:srgbClr val="C00000"/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699" name="直接箭头连接符 23698">
                <a:extLst>
                  <a:ext uri="{FF2B5EF4-FFF2-40B4-BE49-F238E27FC236}">
                    <a16:creationId xmlns:a16="http://schemas.microsoft.com/office/drawing/2014/main" id="{66C882F5-852C-27E8-00FE-C96A40190ACC}"/>
                  </a:ext>
                </a:extLst>
              </p:cNvPr>
              <p:cNvCxnSpPr/>
              <p:nvPr/>
            </p:nvCxnSpPr>
            <p:spPr>
              <a:xfrm rot="2688339" flipV="1">
                <a:off x="5535544" y="3299705"/>
                <a:ext cx="0" cy="442763"/>
              </a:xfrm>
              <a:prstGeom prst="straightConnector1">
                <a:avLst/>
              </a:prstGeom>
              <a:noFill/>
              <a:ln w="25400" cap="flat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700" name="直接箭头连接符 23699">
                <a:extLst>
                  <a:ext uri="{FF2B5EF4-FFF2-40B4-BE49-F238E27FC236}">
                    <a16:creationId xmlns:a16="http://schemas.microsoft.com/office/drawing/2014/main" id="{04A2F14A-638D-6C7F-58B9-1CF508812A57}"/>
                  </a:ext>
                </a:extLst>
              </p:cNvPr>
              <p:cNvCxnSpPr>
                <a:cxnSpLocks/>
              </p:cNvCxnSpPr>
              <p:nvPr/>
            </p:nvCxnSpPr>
            <p:spPr>
              <a:xfrm rot="2688339">
                <a:off x="5256004" y="4255015"/>
                <a:ext cx="488791" cy="0"/>
              </a:xfrm>
              <a:prstGeom prst="straightConnector1">
                <a:avLst/>
              </a:prstGeom>
              <a:noFill/>
              <a:ln w="25400" cap="flat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702" name="直接箭头连接符 23701">
                <a:extLst>
                  <a:ext uri="{FF2B5EF4-FFF2-40B4-BE49-F238E27FC236}">
                    <a16:creationId xmlns:a16="http://schemas.microsoft.com/office/drawing/2014/main" id="{2DA216EC-FA5D-9739-928E-3B5B458DA77D}"/>
                  </a:ext>
                </a:extLst>
              </p:cNvPr>
              <p:cNvCxnSpPr>
                <a:cxnSpLocks/>
              </p:cNvCxnSpPr>
              <p:nvPr/>
            </p:nvCxnSpPr>
            <p:spPr>
              <a:xfrm rot="2688339">
                <a:off x="4811814" y="4042755"/>
                <a:ext cx="0" cy="411692"/>
              </a:xfrm>
              <a:prstGeom prst="straightConnector1">
                <a:avLst/>
              </a:prstGeom>
              <a:noFill/>
              <a:ln w="25400" cap="flat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704" name="直接箭头连接符 23703">
                <a:extLst>
                  <a:ext uri="{FF2B5EF4-FFF2-40B4-BE49-F238E27FC236}">
                    <a16:creationId xmlns:a16="http://schemas.microsoft.com/office/drawing/2014/main" id="{75DB6B7F-C36E-9CE5-634B-31043B405044}"/>
                  </a:ext>
                </a:extLst>
              </p:cNvPr>
              <p:cNvCxnSpPr>
                <a:cxnSpLocks/>
              </p:cNvCxnSpPr>
              <p:nvPr/>
            </p:nvCxnSpPr>
            <p:spPr>
              <a:xfrm rot="2688339" flipH="1">
                <a:off x="4581324" y="3561460"/>
                <a:ext cx="441598" cy="0"/>
              </a:xfrm>
              <a:prstGeom prst="straightConnector1">
                <a:avLst/>
              </a:prstGeom>
              <a:noFill/>
              <a:ln w="25400" cap="flat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23710" name="文本框 23709">
              <a:extLst>
                <a:ext uri="{FF2B5EF4-FFF2-40B4-BE49-F238E27FC236}">
                  <a16:creationId xmlns:a16="http://schemas.microsoft.com/office/drawing/2014/main" id="{2B769B37-C55A-E07A-62CA-CB78A56CFD16}"/>
                </a:ext>
              </a:extLst>
            </p:cNvPr>
            <p:cNvSpPr txBox="1"/>
            <p:nvPr/>
          </p:nvSpPr>
          <p:spPr>
            <a:xfrm>
              <a:off x="4272402" y="3480075"/>
              <a:ext cx="641394" cy="2564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000" b="1" i="0" u="none" strike="noStrike" cap="none" spc="0" normalizeH="0" baseline="0">
                  <a:ln>
                    <a:noFill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uFillTx/>
                  <a:latin typeface="Abadi" panose="020B0604020104020204" pitchFamily="34" charset="0"/>
                  <a:ea typeface="+mn-ea"/>
                  <a:cs typeface="+mn-cs"/>
                  <a:sym typeface="Helvetica Light"/>
                </a:rPr>
                <a:t>neutrino</a:t>
              </a:r>
              <a:endParaRPr kumimoji="0" lang="zh-CN" altLang="en-US" sz="1000" b="1" i="0" u="none" strike="noStrike" cap="none" spc="0" normalizeH="0" baseline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badi" panose="020B0604020104020204" pitchFamily="34" charset="0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3714" name="文本框 23713">
              <a:extLst>
                <a:ext uri="{FF2B5EF4-FFF2-40B4-BE49-F238E27FC236}">
                  <a16:creationId xmlns:a16="http://schemas.microsoft.com/office/drawing/2014/main" id="{CA27D35A-9100-94CD-4C08-68E1E4640BA7}"/>
                </a:ext>
              </a:extLst>
            </p:cNvPr>
            <p:cNvSpPr txBox="1"/>
            <p:nvPr/>
          </p:nvSpPr>
          <p:spPr>
            <a:xfrm>
              <a:off x="5468923" y="3938216"/>
              <a:ext cx="682123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1000" b="1">
                  <a:solidFill>
                    <a:srgbClr val="C00000"/>
                  </a:solidFill>
                  <a:latin typeface="Abadi" panose="020B0604020104020204" pitchFamily="34" charset="0"/>
                  <a:ea typeface="+mn-ea"/>
                  <a:cs typeface="+mn-cs"/>
                </a:rPr>
                <a:t>shock</a:t>
              </a:r>
            </a:p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1000" b="1">
                  <a:solidFill>
                    <a:srgbClr val="C00000"/>
                  </a:solidFill>
                  <a:latin typeface="Abadi" panose="020B0604020104020204" pitchFamily="34" charset="0"/>
                  <a:ea typeface="+mn-ea"/>
                  <a:cs typeface="+mn-cs"/>
                </a:rPr>
                <a:t>wave</a:t>
              </a:r>
              <a:endParaRPr kumimoji="0" lang="zh-CN" altLang="en-US" sz="1000" b="1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badi" panose="020B0604020104020204" pitchFamily="34" charset="0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23740" name="组合 23739">
            <a:extLst>
              <a:ext uri="{FF2B5EF4-FFF2-40B4-BE49-F238E27FC236}">
                <a16:creationId xmlns:a16="http://schemas.microsoft.com/office/drawing/2014/main" id="{6CE6302D-A488-C92C-E13B-424BB6C29EA1}"/>
              </a:ext>
            </a:extLst>
          </p:cNvPr>
          <p:cNvGrpSpPr/>
          <p:nvPr/>
        </p:nvGrpSpPr>
        <p:grpSpPr>
          <a:xfrm>
            <a:off x="5298225" y="2189074"/>
            <a:ext cx="3657600" cy="2696237"/>
            <a:chOff x="5280126" y="2456492"/>
            <a:chExt cx="3657600" cy="2696237"/>
          </a:xfrm>
        </p:grpSpPr>
        <p:grpSp>
          <p:nvGrpSpPr>
            <p:cNvPr id="23733" name="组合 23732">
              <a:extLst>
                <a:ext uri="{FF2B5EF4-FFF2-40B4-BE49-F238E27FC236}">
                  <a16:creationId xmlns:a16="http://schemas.microsoft.com/office/drawing/2014/main" id="{C17C922D-0D79-9A33-4227-DCEAD53CE30D}"/>
                </a:ext>
              </a:extLst>
            </p:cNvPr>
            <p:cNvGrpSpPr/>
            <p:nvPr/>
          </p:nvGrpSpPr>
          <p:grpSpPr>
            <a:xfrm>
              <a:off x="5280126" y="2456492"/>
              <a:ext cx="3657600" cy="2696237"/>
              <a:chOff x="5280126" y="2460802"/>
              <a:chExt cx="3657600" cy="2696237"/>
            </a:xfrm>
          </p:grpSpPr>
          <p:sp>
            <p:nvSpPr>
              <p:cNvPr id="23726" name="云形 23725">
                <a:extLst>
                  <a:ext uri="{FF2B5EF4-FFF2-40B4-BE49-F238E27FC236}">
                    <a16:creationId xmlns:a16="http://schemas.microsoft.com/office/drawing/2014/main" id="{EBEF9574-6D67-EDF6-E4EF-8EA3ECA597F3}"/>
                  </a:ext>
                </a:extLst>
              </p:cNvPr>
              <p:cNvSpPr/>
              <p:nvPr/>
            </p:nvSpPr>
            <p:spPr>
              <a:xfrm>
                <a:off x="5280126" y="2460802"/>
                <a:ext cx="3657600" cy="2696237"/>
              </a:xfrm>
              <a:prstGeom prst="cloud">
                <a:avLst/>
              </a:prstGeom>
              <a:solidFill>
                <a:srgbClr val="9966FF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3725" name="云形 23724">
                <a:extLst>
                  <a:ext uri="{FF2B5EF4-FFF2-40B4-BE49-F238E27FC236}">
                    <a16:creationId xmlns:a16="http://schemas.microsoft.com/office/drawing/2014/main" id="{FE2F1302-3F62-E43C-3A4A-5769FCB094F4}"/>
                  </a:ext>
                </a:extLst>
              </p:cNvPr>
              <p:cNvSpPr/>
              <p:nvPr/>
            </p:nvSpPr>
            <p:spPr>
              <a:xfrm>
                <a:off x="6035235" y="2968359"/>
                <a:ext cx="2190691" cy="1533918"/>
              </a:xfrm>
              <a:prstGeom prst="cloud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3724" name="椭圆 23723">
                <a:extLst>
                  <a:ext uri="{FF2B5EF4-FFF2-40B4-BE49-F238E27FC236}">
                    <a16:creationId xmlns:a16="http://schemas.microsoft.com/office/drawing/2014/main" id="{8B7EC35F-93CF-CF6F-8920-9390CEAC18CD}"/>
                  </a:ext>
                </a:extLst>
              </p:cNvPr>
              <p:cNvSpPr/>
              <p:nvPr/>
            </p:nvSpPr>
            <p:spPr>
              <a:xfrm>
                <a:off x="6790446" y="3400393"/>
                <a:ext cx="600000" cy="595736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3723" name="椭圆 23722">
                <a:extLst>
                  <a:ext uri="{FF2B5EF4-FFF2-40B4-BE49-F238E27FC236}">
                    <a16:creationId xmlns:a16="http://schemas.microsoft.com/office/drawing/2014/main" id="{190F9F21-8DE6-E79A-5380-5F1300D25BB0}"/>
                  </a:ext>
                </a:extLst>
              </p:cNvPr>
              <p:cNvSpPr/>
              <p:nvPr/>
            </p:nvSpPr>
            <p:spPr>
              <a:xfrm>
                <a:off x="7018446" y="3631219"/>
                <a:ext cx="144000" cy="144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3728" name="文本框 23727">
                <a:extLst>
                  <a:ext uri="{FF2B5EF4-FFF2-40B4-BE49-F238E27FC236}">
                    <a16:creationId xmlns:a16="http://schemas.microsoft.com/office/drawing/2014/main" id="{B22B9005-55B0-BB22-E509-1693F9DB431B}"/>
                  </a:ext>
                </a:extLst>
              </p:cNvPr>
              <p:cNvSpPr txBox="1"/>
              <p:nvPr/>
            </p:nvSpPr>
            <p:spPr>
              <a:xfrm>
                <a:off x="6767864" y="3400393"/>
                <a:ext cx="682123" cy="2564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000" b="1" i="0" u="none" strike="noStrike" cap="none" spc="0" normalizeH="0" baseline="0">
                    <a:ln>
                      <a:noFill/>
                    </a:ln>
                    <a:effectLst/>
                    <a:uFillTx/>
                    <a:latin typeface="Abadi" panose="020B0604020104020204" pitchFamily="34" charset="0"/>
                    <a:ea typeface="+mn-ea"/>
                    <a:cs typeface="+mn-cs"/>
                    <a:sym typeface="Helvetica Light"/>
                  </a:rPr>
                  <a:t>neutron</a:t>
                </a:r>
                <a:endParaRPr kumimoji="0" lang="zh-CN" altLang="en-US" sz="1000" b="1" i="0" u="none" strike="noStrike" cap="none" spc="0" normalizeH="0" baseline="0">
                  <a:ln>
                    <a:noFill/>
                  </a:ln>
                  <a:effectLst/>
                  <a:uFillTx/>
                  <a:latin typeface="Abadi" panose="020B0604020104020204" pitchFamily="34" charset="0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3730" name="文本框 23729">
                <a:extLst>
                  <a:ext uri="{FF2B5EF4-FFF2-40B4-BE49-F238E27FC236}">
                    <a16:creationId xmlns:a16="http://schemas.microsoft.com/office/drawing/2014/main" id="{3E9E7974-883B-7C36-CF11-9A10F2A0C423}"/>
                  </a:ext>
                </a:extLst>
              </p:cNvPr>
              <p:cNvSpPr txBox="1"/>
              <p:nvPr/>
            </p:nvSpPr>
            <p:spPr>
              <a:xfrm>
                <a:off x="6785026" y="3046352"/>
                <a:ext cx="647796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zh-CN" sz="1000" b="1">
                    <a:latin typeface="Abadi" panose="020B0604020104020204" pitchFamily="34" charset="0"/>
                    <a:ea typeface="+mn-ea"/>
                    <a:cs typeface="+mn-cs"/>
                  </a:rPr>
                  <a:t>n</a:t>
                </a:r>
                <a:r>
                  <a:rPr kumimoji="0" lang="en-US" altLang="zh-CN" sz="1000" b="1" i="0" u="none" strike="noStrike" cap="none" spc="0" normalizeH="0" baseline="0">
                    <a:ln>
                      <a:noFill/>
                    </a:ln>
                    <a:effectLst/>
                    <a:uFillTx/>
                    <a:latin typeface="Abadi" panose="020B0604020104020204" pitchFamily="34" charset="0"/>
                    <a:ea typeface="+mn-ea"/>
                    <a:cs typeface="+mn-cs"/>
                    <a:sym typeface="Helvetica Light"/>
                  </a:rPr>
                  <a:t>eutron, </a:t>
                </a:r>
              </a:p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000" b="1" i="0" u="none" strike="noStrike" cap="none" spc="0" normalizeH="0" baseline="0">
                    <a:ln>
                      <a:noFill/>
                    </a:ln>
                    <a:effectLst/>
                    <a:uFillTx/>
                    <a:latin typeface="Abadi" panose="020B0604020104020204" pitchFamily="34" charset="0"/>
                    <a:ea typeface="+mn-ea"/>
                    <a:cs typeface="+mn-cs"/>
                    <a:sym typeface="Helvetica Light"/>
                  </a:rPr>
                  <a:t>Fe, </a:t>
                </a:r>
                <a:r>
                  <a:rPr lang="en-US" altLang="zh-CN" sz="1000" b="1">
                    <a:latin typeface="Abadi" panose="020B0604020104020204" pitchFamily="34" charset="0"/>
                    <a:ea typeface="+mn-ea"/>
                    <a:cs typeface="+mn-cs"/>
                  </a:rPr>
                  <a:t>C, Be</a:t>
                </a:r>
                <a:endParaRPr kumimoji="0" lang="zh-CN" altLang="en-US" sz="1000" b="1" i="0" u="none" strike="noStrike" cap="none" spc="0" normalizeH="0" baseline="0">
                  <a:ln>
                    <a:noFill/>
                  </a:ln>
                  <a:effectLst/>
                  <a:uFillTx/>
                  <a:latin typeface="Abadi" panose="020B0604020104020204" pitchFamily="34" charset="0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3731" name="文本框 23730">
                <a:extLst>
                  <a:ext uri="{FF2B5EF4-FFF2-40B4-BE49-F238E27FC236}">
                    <a16:creationId xmlns:a16="http://schemas.microsoft.com/office/drawing/2014/main" id="{7813C74B-8855-45F5-5E77-245771EFF765}"/>
                  </a:ext>
                </a:extLst>
              </p:cNvPr>
              <p:cNvSpPr txBox="1"/>
              <p:nvPr/>
            </p:nvSpPr>
            <p:spPr>
              <a:xfrm>
                <a:off x="6680124" y="2718269"/>
                <a:ext cx="857601" cy="2564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000" b="1" i="0" u="none" strike="noStrike" cap="none" spc="0" normalizeH="0" baseline="0">
                    <a:ln>
                      <a:noFill/>
                    </a:ln>
                    <a:effectLst/>
                    <a:uFillTx/>
                    <a:latin typeface="Abadi" panose="020B0604020104020204" pitchFamily="34" charset="0"/>
                    <a:ea typeface="+mn-ea"/>
                    <a:cs typeface="+mn-cs"/>
                    <a:sym typeface="Helvetica Light"/>
                  </a:rPr>
                  <a:t>Ni, Si, O, He</a:t>
                </a:r>
                <a:endParaRPr kumimoji="0" lang="zh-CN" altLang="en-US" sz="1000" b="1" i="0" u="none" strike="noStrike" cap="none" spc="0" normalizeH="0" baseline="0">
                  <a:ln>
                    <a:noFill/>
                  </a:ln>
                  <a:effectLst/>
                  <a:uFillTx/>
                  <a:latin typeface="Abadi" panose="020B0604020104020204" pitchFamily="34" charset="0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3732" name="文本框 23731">
                <a:extLst>
                  <a:ext uri="{FF2B5EF4-FFF2-40B4-BE49-F238E27FC236}">
                    <a16:creationId xmlns:a16="http://schemas.microsoft.com/office/drawing/2014/main" id="{AAC40F5B-5160-1097-8E19-EC1DBF15DA73}"/>
                  </a:ext>
                </a:extLst>
              </p:cNvPr>
              <p:cNvSpPr txBox="1"/>
              <p:nvPr/>
            </p:nvSpPr>
            <p:spPr>
              <a:xfrm>
                <a:off x="7234319" y="3272929"/>
                <a:ext cx="1021377" cy="34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zh-CN" sz="1600" b="1">
                    <a:solidFill>
                      <a:srgbClr val="C00000"/>
                    </a:solidFill>
                    <a:latin typeface="Abadi" panose="020B0604020104020204" pitchFamily="34" charset="0"/>
                    <a:ea typeface="+mn-ea"/>
                    <a:cs typeface="+mn-cs"/>
                  </a:rPr>
                  <a:t>r-process</a:t>
                </a:r>
                <a:endParaRPr kumimoji="0" lang="zh-CN" altLang="en-US" sz="1600" b="1" i="0" u="none" strike="noStrike" cap="none" spc="0" normalizeH="0" baseline="0">
                  <a:ln>
                    <a:noFill/>
                  </a:ln>
                  <a:solidFill>
                    <a:srgbClr val="C00000"/>
                  </a:solidFill>
                  <a:effectLst/>
                  <a:uFillTx/>
                  <a:latin typeface="Abadi" panose="020B0604020104020204" pitchFamily="34" charset="0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23735" name="文本框 23734">
              <a:extLst>
                <a:ext uri="{FF2B5EF4-FFF2-40B4-BE49-F238E27FC236}">
                  <a16:creationId xmlns:a16="http://schemas.microsoft.com/office/drawing/2014/main" id="{204E9973-3735-FA8C-8ED0-77D436E40942}"/>
                </a:ext>
              </a:extLst>
            </p:cNvPr>
            <p:cNvSpPr txBox="1"/>
            <p:nvPr/>
          </p:nvSpPr>
          <p:spPr>
            <a:xfrm>
              <a:off x="6579235" y="3696804"/>
              <a:ext cx="1120801" cy="2564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000" b="1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badi" panose="020B0604020104020204" pitchFamily="34" charset="0"/>
                  <a:ea typeface="+mn-ea"/>
                  <a:cs typeface="+mn-cs"/>
                  <a:sym typeface="Helvetica Light"/>
                </a:rPr>
                <a:t>Proto Neutron Star</a:t>
              </a:r>
              <a:endParaRPr kumimoji="0" lang="zh-CN" altLang="en-US" sz="1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badi" panose="020B0604020104020204" pitchFamily="34" charset="0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23739" name="组合 23738">
            <a:extLst>
              <a:ext uri="{FF2B5EF4-FFF2-40B4-BE49-F238E27FC236}">
                <a16:creationId xmlns:a16="http://schemas.microsoft.com/office/drawing/2014/main" id="{F80764A1-8BB6-B309-1FB4-1BCCFBBF6E05}"/>
              </a:ext>
            </a:extLst>
          </p:cNvPr>
          <p:cNvGrpSpPr/>
          <p:nvPr/>
        </p:nvGrpSpPr>
        <p:grpSpPr>
          <a:xfrm>
            <a:off x="3356898" y="520114"/>
            <a:ext cx="1920240" cy="1939494"/>
            <a:chOff x="4079185" y="632256"/>
            <a:chExt cx="1920240" cy="1939494"/>
          </a:xfrm>
        </p:grpSpPr>
        <p:grpSp>
          <p:nvGrpSpPr>
            <p:cNvPr id="23727" name="组合 23726">
              <a:extLst>
                <a:ext uri="{FF2B5EF4-FFF2-40B4-BE49-F238E27FC236}">
                  <a16:creationId xmlns:a16="http://schemas.microsoft.com/office/drawing/2014/main" id="{E860AB06-47B6-1E26-8FC5-44B6C6C03C04}"/>
                </a:ext>
              </a:extLst>
            </p:cNvPr>
            <p:cNvGrpSpPr/>
            <p:nvPr/>
          </p:nvGrpSpPr>
          <p:grpSpPr>
            <a:xfrm>
              <a:off x="4079185" y="632256"/>
              <a:ext cx="1920240" cy="1939494"/>
              <a:chOff x="4572000" y="794466"/>
              <a:chExt cx="1920240" cy="1939494"/>
            </a:xfrm>
          </p:grpSpPr>
          <p:grpSp>
            <p:nvGrpSpPr>
              <p:cNvPr id="23708" name="组合 23707">
                <a:extLst>
                  <a:ext uri="{FF2B5EF4-FFF2-40B4-BE49-F238E27FC236}">
                    <a16:creationId xmlns:a16="http://schemas.microsoft.com/office/drawing/2014/main" id="{842AC2A5-B816-EC92-8140-9C4011BDEF4B}"/>
                  </a:ext>
                </a:extLst>
              </p:cNvPr>
              <p:cNvGrpSpPr/>
              <p:nvPr/>
            </p:nvGrpSpPr>
            <p:grpSpPr>
              <a:xfrm>
                <a:off x="4572000" y="794466"/>
                <a:ext cx="1920240" cy="1939494"/>
                <a:chOff x="4572000" y="794466"/>
                <a:chExt cx="1920240" cy="1939494"/>
              </a:xfrm>
            </p:grpSpPr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4269F7FE-971A-BB0D-0366-686BA9A14CD3}"/>
                    </a:ext>
                  </a:extLst>
                </p:cNvPr>
                <p:cNvSpPr/>
                <p:nvPr/>
              </p:nvSpPr>
              <p:spPr>
                <a:xfrm>
                  <a:off x="4572000" y="794466"/>
                  <a:ext cx="1920240" cy="1915427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id="{F1F9FA1D-76D3-CF30-887A-DF647E274AA8}"/>
                    </a:ext>
                  </a:extLst>
                </p:cNvPr>
                <p:cNvGrpSpPr/>
                <p:nvPr/>
              </p:nvGrpSpPr>
              <p:grpSpPr>
                <a:xfrm>
                  <a:off x="4632120" y="882640"/>
                  <a:ext cx="1800000" cy="1787207"/>
                  <a:chOff x="4069653" y="1403284"/>
                  <a:chExt cx="3240000" cy="3240000"/>
                </a:xfrm>
              </p:grpSpPr>
              <p:sp>
                <p:nvSpPr>
                  <p:cNvPr id="23" name="椭圆 22">
                    <a:extLst>
                      <a:ext uri="{FF2B5EF4-FFF2-40B4-BE49-F238E27FC236}">
                        <a16:creationId xmlns:a16="http://schemas.microsoft.com/office/drawing/2014/main" id="{FCE0F813-D62A-B577-A87A-32A3463DA07B}"/>
                      </a:ext>
                    </a:extLst>
                  </p:cNvPr>
                  <p:cNvSpPr/>
                  <p:nvPr/>
                </p:nvSpPr>
                <p:spPr>
                  <a:xfrm>
                    <a:off x="4069653" y="1403284"/>
                    <a:ext cx="3240000" cy="3240000"/>
                  </a:xfrm>
                  <a:prstGeom prst="ellipse">
                    <a:avLst/>
                  </a:prstGeom>
                  <a:solidFill>
                    <a:srgbClr val="CCFFFF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marL="0" marR="0" indent="0" algn="ctr" defTabSz="8255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3200" b="0" i="0" u="none" strike="noStrike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24" name="椭圆 23">
                    <a:extLst>
                      <a:ext uri="{FF2B5EF4-FFF2-40B4-BE49-F238E27FC236}">
                        <a16:creationId xmlns:a16="http://schemas.microsoft.com/office/drawing/2014/main" id="{AE379823-D9A5-A1B7-07E6-8FFBC5175748}"/>
                      </a:ext>
                    </a:extLst>
                  </p:cNvPr>
                  <p:cNvSpPr/>
                  <p:nvPr/>
                </p:nvSpPr>
                <p:spPr>
                  <a:xfrm>
                    <a:off x="4339653" y="1673284"/>
                    <a:ext cx="2700000" cy="270000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marL="0" marR="0" indent="0" algn="ctr" defTabSz="8255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3200" b="0" i="0" u="none" strike="noStrike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25" name="椭圆 24">
                    <a:extLst>
                      <a:ext uri="{FF2B5EF4-FFF2-40B4-BE49-F238E27FC236}">
                        <a16:creationId xmlns:a16="http://schemas.microsoft.com/office/drawing/2014/main" id="{86A354FE-BCF7-1744-C780-CCA316877B3A}"/>
                      </a:ext>
                    </a:extLst>
                  </p:cNvPr>
                  <p:cNvSpPr/>
                  <p:nvPr/>
                </p:nvSpPr>
                <p:spPr>
                  <a:xfrm>
                    <a:off x="4609653" y="1943284"/>
                    <a:ext cx="2160000" cy="2160000"/>
                  </a:xfrm>
                  <a:prstGeom prst="ellipse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marL="0" marR="0" indent="0" algn="ctr" defTabSz="8255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3200" b="0" i="0" u="none" strike="noStrike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26" name="椭圆 25">
                    <a:extLst>
                      <a:ext uri="{FF2B5EF4-FFF2-40B4-BE49-F238E27FC236}">
                        <a16:creationId xmlns:a16="http://schemas.microsoft.com/office/drawing/2014/main" id="{1017DD39-8EE5-3274-868A-ADC1EBE1B50E}"/>
                      </a:ext>
                    </a:extLst>
                  </p:cNvPr>
                  <p:cNvSpPr/>
                  <p:nvPr/>
                </p:nvSpPr>
                <p:spPr>
                  <a:xfrm>
                    <a:off x="4879653" y="2166077"/>
                    <a:ext cx="1620000" cy="1620000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marL="0" marR="0" indent="0" algn="ctr" defTabSz="8255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3200" b="0" i="0" u="none" strike="noStrike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27" name="椭圆 26">
                    <a:extLst>
                      <a:ext uri="{FF2B5EF4-FFF2-40B4-BE49-F238E27FC236}">
                        <a16:creationId xmlns:a16="http://schemas.microsoft.com/office/drawing/2014/main" id="{F4660AAC-A115-670C-6DBC-8102B417A4D5}"/>
                      </a:ext>
                    </a:extLst>
                  </p:cNvPr>
                  <p:cNvSpPr/>
                  <p:nvPr/>
                </p:nvSpPr>
                <p:spPr>
                  <a:xfrm>
                    <a:off x="5149653" y="2436077"/>
                    <a:ext cx="1080000" cy="108000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marL="0" marR="0" indent="0" algn="ctr" defTabSz="8255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3200" b="0" i="0" u="none" strike="noStrike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28" name="椭圆 27">
                    <a:extLst>
                      <a:ext uri="{FF2B5EF4-FFF2-40B4-BE49-F238E27FC236}">
                        <a16:creationId xmlns:a16="http://schemas.microsoft.com/office/drawing/2014/main" id="{E9E6CEDA-03E0-85EA-DDC3-D7FA9F8C4196}"/>
                      </a:ext>
                    </a:extLst>
                  </p:cNvPr>
                  <p:cNvSpPr/>
                  <p:nvPr/>
                </p:nvSpPr>
                <p:spPr>
                  <a:xfrm>
                    <a:off x="5419653" y="2706077"/>
                    <a:ext cx="540000" cy="540000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marL="0" marR="0" indent="0" algn="ctr" defTabSz="8255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3200" b="0" i="0" u="none" strike="noStrike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23F6F2DA-8BD7-A28D-BA28-D39D43A55071}"/>
                    </a:ext>
                  </a:extLst>
                </p:cNvPr>
                <p:cNvSpPr/>
                <p:nvPr/>
              </p:nvSpPr>
              <p:spPr>
                <a:xfrm>
                  <a:off x="5460120" y="1685485"/>
                  <a:ext cx="144000" cy="144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cxnSp>
              <p:nvCxnSpPr>
                <p:cNvPr id="46" name="直接箭头连接符 45">
                  <a:extLst>
                    <a:ext uri="{FF2B5EF4-FFF2-40B4-BE49-F238E27FC236}">
                      <a16:creationId xmlns:a16="http://schemas.microsoft.com/office/drawing/2014/main" id="{15D36F4C-602F-97B2-B7C5-F18A6E60C752}"/>
                    </a:ext>
                  </a:extLst>
                </p:cNvPr>
                <p:cNvCxnSpPr>
                  <a:cxnSpLocks/>
                  <a:stCxn id="21" idx="0"/>
                  <a:endCxn id="28" idx="0"/>
                </p:cNvCxnSpPr>
                <p:nvPr/>
              </p:nvCxnSpPr>
              <p:spPr>
                <a:xfrm>
                  <a:off x="5532120" y="794466"/>
                  <a:ext cx="0" cy="806804"/>
                </a:xfrm>
                <a:prstGeom prst="straightConnector1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9" name="直接箭头连接符 48">
                  <a:extLst>
                    <a:ext uri="{FF2B5EF4-FFF2-40B4-BE49-F238E27FC236}">
                      <a16:creationId xmlns:a16="http://schemas.microsoft.com/office/drawing/2014/main" id="{66E5D4C2-2992-F14F-F1FB-92F40DC14BE2}"/>
                    </a:ext>
                  </a:extLst>
                </p:cNvPr>
                <p:cNvCxnSpPr>
                  <a:cxnSpLocks/>
                  <a:stCxn id="21" idx="3"/>
                  <a:endCxn id="28" idx="6"/>
                </p:cNvCxnSpPr>
                <p:nvPr/>
              </p:nvCxnSpPr>
              <p:spPr>
                <a:xfrm flipH="1" flipV="1">
                  <a:off x="5682120" y="1750204"/>
                  <a:ext cx="810120" cy="14009"/>
                </a:xfrm>
                <a:prstGeom prst="straightConnector1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6" name="直接箭头连接符 55">
                  <a:extLst>
                    <a:ext uri="{FF2B5EF4-FFF2-40B4-BE49-F238E27FC236}">
                      <a16:creationId xmlns:a16="http://schemas.microsoft.com/office/drawing/2014/main" id="{3E56E8DF-ACB2-DDDB-428C-F2128EDC84D8}"/>
                    </a:ext>
                  </a:extLst>
                </p:cNvPr>
                <p:cNvCxnSpPr>
                  <a:cxnSpLocks/>
                  <a:stCxn id="21" idx="2"/>
                  <a:endCxn id="28" idx="4"/>
                </p:cNvCxnSpPr>
                <p:nvPr/>
              </p:nvCxnSpPr>
              <p:spPr>
                <a:xfrm flipV="1">
                  <a:off x="5532120" y="1899138"/>
                  <a:ext cx="0" cy="834822"/>
                </a:xfrm>
                <a:prstGeom prst="straightConnector1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直接箭头连接符 58">
                  <a:extLst>
                    <a:ext uri="{FF2B5EF4-FFF2-40B4-BE49-F238E27FC236}">
                      <a16:creationId xmlns:a16="http://schemas.microsoft.com/office/drawing/2014/main" id="{18FBE276-A9B6-3D16-054F-BE3430B28303}"/>
                    </a:ext>
                  </a:extLst>
                </p:cNvPr>
                <p:cNvCxnSpPr>
                  <a:cxnSpLocks/>
                  <a:stCxn id="21" idx="1"/>
                  <a:endCxn id="28" idx="2"/>
                </p:cNvCxnSpPr>
                <p:nvPr/>
              </p:nvCxnSpPr>
              <p:spPr>
                <a:xfrm flipV="1">
                  <a:off x="4572000" y="1750204"/>
                  <a:ext cx="810120" cy="14009"/>
                </a:xfrm>
                <a:prstGeom prst="straightConnector1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3584" name="直接箭头连接符 23583">
                  <a:extLst>
                    <a:ext uri="{FF2B5EF4-FFF2-40B4-BE49-F238E27FC236}">
                      <a16:creationId xmlns:a16="http://schemas.microsoft.com/office/drawing/2014/main" id="{6B1E3C7C-11BB-D451-895D-1D5BAD28D1AD}"/>
                    </a:ext>
                  </a:extLst>
                </p:cNvPr>
                <p:cNvCxnSpPr>
                  <a:cxnSpLocks/>
                  <a:stCxn id="28" idx="2"/>
                </p:cNvCxnSpPr>
                <p:nvPr/>
              </p:nvCxnSpPr>
              <p:spPr>
                <a:xfrm flipH="1" flipV="1">
                  <a:off x="5107856" y="1561224"/>
                  <a:ext cx="274264" cy="188980"/>
                </a:xfrm>
                <a:prstGeom prst="straightConnector1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3587" name="直接箭头连接符 23586">
                  <a:extLst>
                    <a:ext uri="{FF2B5EF4-FFF2-40B4-BE49-F238E27FC236}">
                      <a16:creationId xmlns:a16="http://schemas.microsoft.com/office/drawing/2014/main" id="{3AF2B783-7D95-1467-5149-2DCB3D66A4BA}"/>
                    </a:ext>
                  </a:extLst>
                </p:cNvPr>
                <p:cNvCxnSpPr>
                  <a:cxnSpLocks/>
                  <a:stCxn id="28" idx="0"/>
                </p:cNvCxnSpPr>
                <p:nvPr/>
              </p:nvCxnSpPr>
              <p:spPr>
                <a:xfrm flipV="1">
                  <a:off x="5532120" y="1332971"/>
                  <a:ext cx="210120" cy="268299"/>
                </a:xfrm>
                <a:prstGeom prst="straightConnector1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3590" name="直接箭头连接符 23589">
                  <a:extLst>
                    <a:ext uri="{FF2B5EF4-FFF2-40B4-BE49-F238E27FC236}">
                      <a16:creationId xmlns:a16="http://schemas.microsoft.com/office/drawing/2014/main" id="{6E05D242-324B-3131-DACB-114410C76B3E}"/>
                    </a:ext>
                  </a:extLst>
                </p:cNvPr>
                <p:cNvCxnSpPr>
                  <a:cxnSpLocks/>
                  <a:stCxn id="28" idx="6"/>
                </p:cNvCxnSpPr>
                <p:nvPr/>
              </p:nvCxnSpPr>
              <p:spPr>
                <a:xfrm>
                  <a:off x="5682120" y="1750204"/>
                  <a:ext cx="300000" cy="188980"/>
                </a:xfrm>
                <a:prstGeom prst="straightConnector1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3593" name="直接箭头连接符 23592">
                  <a:extLst>
                    <a:ext uri="{FF2B5EF4-FFF2-40B4-BE49-F238E27FC236}">
                      <a16:creationId xmlns:a16="http://schemas.microsoft.com/office/drawing/2014/main" id="{C0C67B8F-9F96-1116-B82C-84511EBBBB7E}"/>
                    </a:ext>
                  </a:extLst>
                </p:cNvPr>
                <p:cNvCxnSpPr>
                  <a:cxnSpLocks/>
                  <a:stCxn id="28" idx="4"/>
                </p:cNvCxnSpPr>
                <p:nvPr/>
              </p:nvCxnSpPr>
              <p:spPr>
                <a:xfrm flipH="1">
                  <a:off x="5382120" y="1899138"/>
                  <a:ext cx="150000" cy="317188"/>
                </a:xfrm>
                <a:prstGeom prst="straightConnector1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sp>
            <p:nvSpPr>
              <p:cNvPr id="23715" name="文本框 23714">
                <a:extLst>
                  <a:ext uri="{FF2B5EF4-FFF2-40B4-BE49-F238E27FC236}">
                    <a16:creationId xmlns:a16="http://schemas.microsoft.com/office/drawing/2014/main" id="{5EC27F10-8FE4-049D-5CE5-0729DE6FD36B}"/>
                  </a:ext>
                </a:extLst>
              </p:cNvPr>
              <p:cNvSpPr txBox="1"/>
              <p:nvPr/>
            </p:nvSpPr>
            <p:spPr>
              <a:xfrm>
                <a:off x="5643220" y="1143465"/>
                <a:ext cx="626328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zh-CN" sz="1000" b="1">
                    <a:latin typeface="Abadi" panose="020B0604020104020204" pitchFamily="34" charset="0"/>
                    <a:ea typeface="+mn-ea"/>
                    <a:cs typeface="+mn-cs"/>
                  </a:rPr>
                  <a:t>b</a:t>
                </a:r>
                <a:r>
                  <a:rPr kumimoji="0" lang="en-US" altLang="zh-CN" sz="1000" b="1" i="0" u="none" strike="noStrike" cap="none" spc="0" normalizeH="0" baseline="0">
                    <a:ln>
                      <a:noFill/>
                    </a:ln>
                    <a:effectLst/>
                    <a:uFillTx/>
                    <a:latin typeface="Abadi" panose="020B0604020104020204" pitchFamily="34" charset="0"/>
                    <a:ea typeface="+mn-ea"/>
                    <a:cs typeface="+mn-cs"/>
                    <a:sym typeface="Helvetica Light"/>
                  </a:rPr>
                  <a:t>rounce back</a:t>
                </a:r>
                <a:endParaRPr kumimoji="0" lang="zh-CN" altLang="en-US" sz="1000" b="1" i="0" u="none" strike="noStrike" cap="none" spc="0" normalizeH="0" baseline="0">
                  <a:ln>
                    <a:noFill/>
                  </a:ln>
                  <a:effectLst/>
                  <a:uFillTx/>
                  <a:latin typeface="Abadi" panose="020B0604020104020204" pitchFamily="34" charset="0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23736" name="文本框 23735">
              <a:extLst>
                <a:ext uri="{FF2B5EF4-FFF2-40B4-BE49-F238E27FC236}">
                  <a16:creationId xmlns:a16="http://schemas.microsoft.com/office/drawing/2014/main" id="{D26FDDB1-ED0B-108F-3EB2-7FB46A568F14}"/>
                </a:ext>
              </a:extLst>
            </p:cNvPr>
            <p:cNvSpPr txBox="1"/>
            <p:nvPr/>
          </p:nvSpPr>
          <p:spPr>
            <a:xfrm>
              <a:off x="4484814" y="1567935"/>
              <a:ext cx="1120801" cy="2564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000" b="1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badi" panose="020B0604020104020204" pitchFamily="34" charset="0"/>
                  <a:ea typeface="+mn-ea"/>
                  <a:cs typeface="+mn-cs"/>
                  <a:sym typeface="Helvetica Light"/>
                </a:rPr>
                <a:t>Proto Neutron Star</a:t>
              </a:r>
              <a:endParaRPr kumimoji="0" lang="zh-CN" altLang="en-US" sz="1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badi" panose="020B0604020104020204" pitchFamily="34" charset="0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23738" name="组合 23737">
            <a:extLst>
              <a:ext uri="{FF2B5EF4-FFF2-40B4-BE49-F238E27FC236}">
                <a16:creationId xmlns:a16="http://schemas.microsoft.com/office/drawing/2014/main" id="{730EA645-C12F-8EA5-0573-BB444E852F87}"/>
              </a:ext>
            </a:extLst>
          </p:cNvPr>
          <p:cNvGrpSpPr/>
          <p:nvPr/>
        </p:nvGrpSpPr>
        <p:grpSpPr>
          <a:xfrm>
            <a:off x="613226" y="499757"/>
            <a:ext cx="1920240" cy="1915427"/>
            <a:chOff x="585886" y="703783"/>
            <a:chExt cx="1920240" cy="1915427"/>
          </a:xfrm>
        </p:grpSpPr>
        <p:grpSp>
          <p:nvGrpSpPr>
            <p:cNvPr id="23734" name="组合 23733">
              <a:extLst>
                <a:ext uri="{FF2B5EF4-FFF2-40B4-BE49-F238E27FC236}">
                  <a16:creationId xmlns:a16="http://schemas.microsoft.com/office/drawing/2014/main" id="{D0E964F3-B1E7-6CEA-2136-A23E63AAA2B2}"/>
                </a:ext>
              </a:extLst>
            </p:cNvPr>
            <p:cNvGrpSpPr/>
            <p:nvPr/>
          </p:nvGrpSpPr>
          <p:grpSpPr>
            <a:xfrm>
              <a:off x="585886" y="703783"/>
              <a:ext cx="1920240" cy="1915427"/>
              <a:chOff x="1829190" y="818533"/>
              <a:chExt cx="1920240" cy="1915427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3AC3A93C-0BDF-A2A3-767A-509FFD772197}"/>
                  </a:ext>
                </a:extLst>
              </p:cNvPr>
              <p:cNvGrpSpPr/>
              <p:nvPr/>
            </p:nvGrpSpPr>
            <p:grpSpPr>
              <a:xfrm>
                <a:off x="1829190" y="818533"/>
                <a:ext cx="1920240" cy="1915427"/>
                <a:chOff x="1006230" y="1400869"/>
                <a:chExt cx="1920240" cy="1915427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DCBAE42-ED96-641C-D51D-1EA035C696E3}"/>
                    </a:ext>
                  </a:extLst>
                </p:cNvPr>
                <p:cNvSpPr/>
                <p:nvPr/>
              </p:nvSpPr>
              <p:spPr>
                <a:xfrm>
                  <a:off x="1006230" y="1400869"/>
                  <a:ext cx="1920240" cy="1915427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grpSp>
              <p:nvGrpSpPr>
                <p:cNvPr id="2" name="组合 1">
                  <a:extLst>
                    <a:ext uri="{FF2B5EF4-FFF2-40B4-BE49-F238E27FC236}">
                      <a16:creationId xmlns:a16="http://schemas.microsoft.com/office/drawing/2014/main" id="{751C9C33-BFA1-5536-46B8-D416783FF826}"/>
                    </a:ext>
                  </a:extLst>
                </p:cNvPr>
                <p:cNvGrpSpPr/>
                <p:nvPr/>
              </p:nvGrpSpPr>
              <p:grpSpPr>
                <a:xfrm>
                  <a:off x="1066350" y="1464978"/>
                  <a:ext cx="1800000" cy="1787207"/>
                  <a:chOff x="4069653" y="1403284"/>
                  <a:chExt cx="3240000" cy="3240000"/>
                </a:xfrm>
              </p:grpSpPr>
              <p:sp>
                <p:nvSpPr>
                  <p:cNvPr id="4" name="椭圆 3">
                    <a:extLst>
                      <a:ext uri="{FF2B5EF4-FFF2-40B4-BE49-F238E27FC236}">
                        <a16:creationId xmlns:a16="http://schemas.microsoft.com/office/drawing/2014/main" id="{B0C36D52-5733-4288-6421-2F1C6867834B}"/>
                      </a:ext>
                    </a:extLst>
                  </p:cNvPr>
                  <p:cNvSpPr/>
                  <p:nvPr/>
                </p:nvSpPr>
                <p:spPr>
                  <a:xfrm>
                    <a:off x="4069653" y="1403284"/>
                    <a:ext cx="3240000" cy="3240000"/>
                  </a:xfrm>
                  <a:prstGeom prst="ellipse">
                    <a:avLst/>
                  </a:prstGeom>
                  <a:solidFill>
                    <a:srgbClr val="CCFFFF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marL="0" marR="0" indent="0" algn="ctr" defTabSz="8255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3200" b="0" i="0" u="none" strike="noStrike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5" name="椭圆 4">
                    <a:extLst>
                      <a:ext uri="{FF2B5EF4-FFF2-40B4-BE49-F238E27FC236}">
                        <a16:creationId xmlns:a16="http://schemas.microsoft.com/office/drawing/2014/main" id="{469FD573-1168-13B1-9087-3149E535D3C2}"/>
                      </a:ext>
                    </a:extLst>
                  </p:cNvPr>
                  <p:cNvSpPr/>
                  <p:nvPr/>
                </p:nvSpPr>
                <p:spPr>
                  <a:xfrm>
                    <a:off x="4339653" y="1673284"/>
                    <a:ext cx="2700000" cy="270000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marL="0" marR="0" indent="0" algn="ctr" defTabSz="8255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3200" b="0" i="0" u="none" strike="noStrike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7" name="椭圆 6">
                    <a:extLst>
                      <a:ext uri="{FF2B5EF4-FFF2-40B4-BE49-F238E27FC236}">
                        <a16:creationId xmlns:a16="http://schemas.microsoft.com/office/drawing/2014/main" id="{786773B1-CDD5-5D23-37ED-92EBD4305F26}"/>
                      </a:ext>
                    </a:extLst>
                  </p:cNvPr>
                  <p:cNvSpPr/>
                  <p:nvPr/>
                </p:nvSpPr>
                <p:spPr>
                  <a:xfrm>
                    <a:off x="4609653" y="1943284"/>
                    <a:ext cx="2160000" cy="2160000"/>
                  </a:xfrm>
                  <a:prstGeom prst="ellipse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marL="0" marR="0" indent="0" algn="ctr" defTabSz="8255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3200" b="0" i="0" u="none" strike="noStrike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8" name="椭圆 7">
                    <a:extLst>
                      <a:ext uri="{FF2B5EF4-FFF2-40B4-BE49-F238E27FC236}">
                        <a16:creationId xmlns:a16="http://schemas.microsoft.com/office/drawing/2014/main" id="{6C534681-1B48-D430-7B93-245A349250B4}"/>
                      </a:ext>
                    </a:extLst>
                  </p:cNvPr>
                  <p:cNvSpPr/>
                  <p:nvPr/>
                </p:nvSpPr>
                <p:spPr>
                  <a:xfrm>
                    <a:off x="4879653" y="2166077"/>
                    <a:ext cx="1620000" cy="1620000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marL="0" marR="0" indent="0" algn="ctr" defTabSz="8255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3200" b="0" i="0" u="none" strike="noStrike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9" name="椭圆 8">
                    <a:extLst>
                      <a:ext uri="{FF2B5EF4-FFF2-40B4-BE49-F238E27FC236}">
                        <a16:creationId xmlns:a16="http://schemas.microsoft.com/office/drawing/2014/main" id="{B4BF077A-D1EE-3143-7B11-95133B673196}"/>
                      </a:ext>
                    </a:extLst>
                  </p:cNvPr>
                  <p:cNvSpPr/>
                  <p:nvPr/>
                </p:nvSpPr>
                <p:spPr>
                  <a:xfrm>
                    <a:off x="5149653" y="2436077"/>
                    <a:ext cx="1080000" cy="108000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marL="0" marR="0" indent="0" algn="ctr" defTabSz="8255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3200" b="0" i="0" u="none" strike="noStrike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0" name="椭圆 9">
                    <a:extLst>
                      <a:ext uri="{FF2B5EF4-FFF2-40B4-BE49-F238E27FC236}">
                        <a16:creationId xmlns:a16="http://schemas.microsoft.com/office/drawing/2014/main" id="{951A2791-BECD-9267-A184-7BA7335DEED8}"/>
                      </a:ext>
                    </a:extLst>
                  </p:cNvPr>
                  <p:cNvSpPr/>
                  <p:nvPr/>
                </p:nvSpPr>
                <p:spPr>
                  <a:xfrm>
                    <a:off x="5419653" y="2706077"/>
                    <a:ext cx="540000" cy="540000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marL="0" marR="0" indent="0" algn="ctr" defTabSz="8255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3200" b="0" i="0" u="none" strike="noStrike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</p:grp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E37504A6-EBA2-3B2A-FC41-152EFB0958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310" y="1601270"/>
                <a:ext cx="0" cy="148934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4DA4F8E6-9E23-04DC-8684-10F25115B1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89310" y="1750204"/>
                <a:ext cx="152400" cy="3466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ABE042AD-6771-16E8-EC83-9E4BFDBB5766}"/>
                  </a:ext>
                </a:extLst>
              </p:cNvPr>
              <p:cNvCxnSpPr>
                <a:cxnSpLocks/>
                <a:stCxn id="10" idx="4"/>
              </p:cNvCxnSpPr>
              <p:nvPr/>
            </p:nvCxnSpPr>
            <p:spPr>
              <a:xfrm flipV="1">
                <a:off x="2789310" y="1750204"/>
                <a:ext cx="0" cy="148936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直接箭头连接符 39">
                <a:extLst>
                  <a:ext uri="{FF2B5EF4-FFF2-40B4-BE49-F238E27FC236}">
                    <a16:creationId xmlns:a16="http://schemas.microsoft.com/office/drawing/2014/main" id="{E8688A0E-DCD4-FE79-4B45-97803BEE98F6}"/>
                  </a:ext>
                </a:extLst>
              </p:cNvPr>
              <p:cNvCxnSpPr>
                <a:cxnSpLocks/>
                <a:stCxn id="10" idx="2"/>
              </p:cNvCxnSpPr>
              <p:nvPr/>
            </p:nvCxnSpPr>
            <p:spPr>
              <a:xfrm flipV="1">
                <a:off x="2639310" y="1746740"/>
                <a:ext cx="150000" cy="3466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23737" name="文本框 23736">
              <a:extLst>
                <a:ext uri="{FF2B5EF4-FFF2-40B4-BE49-F238E27FC236}">
                  <a16:creationId xmlns:a16="http://schemas.microsoft.com/office/drawing/2014/main" id="{A9CEA303-9F0D-B324-7017-0CEDCEA9CA61}"/>
                </a:ext>
              </a:extLst>
            </p:cNvPr>
            <p:cNvSpPr txBox="1"/>
            <p:nvPr/>
          </p:nvSpPr>
          <p:spPr>
            <a:xfrm>
              <a:off x="1593163" y="1659430"/>
              <a:ext cx="245182" cy="2564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1000" b="1">
                  <a:solidFill>
                    <a:srgbClr val="C00000"/>
                  </a:solidFill>
                  <a:latin typeface="Abadi" panose="020B0604020104020204" pitchFamily="34" charset="0"/>
                  <a:ea typeface="+mn-ea"/>
                  <a:cs typeface="+mn-cs"/>
                </a:rPr>
                <a:t>Fe</a:t>
              </a:r>
              <a:endParaRPr kumimoji="0" lang="zh-CN" altLang="en-US" sz="1000" b="1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badi" panose="020B0604020104020204" pitchFamily="34" charset="0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23742" name="文本框 23741">
            <a:extLst>
              <a:ext uri="{FF2B5EF4-FFF2-40B4-BE49-F238E27FC236}">
                <a16:creationId xmlns:a16="http://schemas.microsoft.com/office/drawing/2014/main" id="{5CF722A7-3A19-EB50-194F-A8A4ECC67C63}"/>
              </a:ext>
            </a:extLst>
          </p:cNvPr>
          <p:cNvSpPr txBox="1"/>
          <p:nvPr/>
        </p:nvSpPr>
        <p:spPr>
          <a:xfrm>
            <a:off x="849556" y="2394112"/>
            <a:ext cx="197186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Fe corn collapse </a:t>
            </a:r>
            <a:endParaRPr lang="zh-CN" altLang="en-US" sz="1200"/>
          </a:p>
        </p:txBody>
      </p:sp>
      <p:sp>
        <p:nvSpPr>
          <p:cNvPr id="23743" name="文本框 23742">
            <a:extLst>
              <a:ext uri="{FF2B5EF4-FFF2-40B4-BE49-F238E27FC236}">
                <a16:creationId xmlns:a16="http://schemas.microsoft.com/office/drawing/2014/main" id="{C813712C-248A-9032-8AF4-889FCC88DA07}"/>
              </a:ext>
            </a:extLst>
          </p:cNvPr>
          <p:cNvSpPr txBox="1"/>
          <p:nvPr/>
        </p:nvSpPr>
        <p:spPr>
          <a:xfrm>
            <a:off x="5348404" y="1188884"/>
            <a:ext cx="312480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Fe -&gt; Neutron</a:t>
            </a:r>
          </a:p>
          <a:p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Matter collapse and bounce back </a:t>
            </a:r>
            <a:endParaRPr lang="zh-CN" altLang="en-US" sz="1200"/>
          </a:p>
        </p:txBody>
      </p:sp>
      <p:sp>
        <p:nvSpPr>
          <p:cNvPr id="23744" name="文本框 23743">
            <a:extLst>
              <a:ext uri="{FF2B5EF4-FFF2-40B4-BE49-F238E27FC236}">
                <a16:creationId xmlns:a16="http://schemas.microsoft.com/office/drawing/2014/main" id="{ABA52090-98B7-25E2-4A35-F0116C1E70FC}"/>
              </a:ext>
            </a:extLst>
          </p:cNvPr>
          <p:cNvSpPr txBox="1"/>
          <p:nvPr/>
        </p:nvSpPr>
        <p:spPr>
          <a:xfrm>
            <a:off x="1082680" y="4661581"/>
            <a:ext cx="105309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Shock wave</a:t>
            </a:r>
          </a:p>
        </p:txBody>
      </p:sp>
      <p:sp>
        <p:nvSpPr>
          <p:cNvPr id="23746" name="文本框 23745">
            <a:extLst>
              <a:ext uri="{FF2B5EF4-FFF2-40B4-BE49-F238E27FC236}">
                <a16:creationId xmlns:a16="http://schemas.microsoft.com/office/drawing/2014/main" id="{5005BDCB-65F7-0CFC-4925-4692CFD8EA20}"/>
              </a:ext>
            </a:extLst>
          </p:cNvPr>
          <p:cNvSpPr txBox="1"/>
          <p:nvPr/>
        </p:nvSpPr>
        <p:spPr>
          <a:xfrm>
            <a:off x="3300017" y="4653052"/>
            <a:ext cx="1434001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New shock wave </a:t>
            </a:r>
            <a:endParaRPr lang="zh-CN" altLang="en-US" sz="1200"/>
          </a:p>
        </p:txBody>
      </p:sp>
      <p:sp>
        <p:nvSpPr>
          <p:cNvPr id="23748" name="文本框 23747">
            <a:extLst>
              <a:ext uri="{FF2B5EF4-FFF2-40B4-BE49-F238E27FC236}">
                <a16:creationId xmlns:a16="http://schemas.microsoft.com/office/drawing/2014/main" id="{9B28B35B-C761-89C3-B13C-B20BC78A1537}"/>
              </a:ext>
            </a:extLst>
          </p:cNvPr>
          <p:cNvSpPr txBox="1"/>
          <p:nvPr/>
        </p:nvSpPr>
        <p:spPr>
          <a:xfrm>
            <a:off x="7654656" y="4662201"/>
            <a:ext cx="1178737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altLang="zh-CN" sz="1200" kern="1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Star explodes</a:t>
            </a:r>
            <a:endParaRPr lang="zh-CN" altLang="zh-CN" sz="1200" kern="10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813840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assiopeia A Supernova Remnant - NASA Science">
            <a:extLst>
              <a:ext uri="{FF2B5EF4-FFF2-40B4-BE49-F238E27FC236}">
                <a16:creationId xmlns:a16="http://schemas.microsoft.com/office/drawing/2014/main" id="{BD614EBA-FDB9-1F17-B051-CBBDF39C4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3" y="424543"/>
            <a:ext cx="4718957" cy="471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Supernova- the death of massive stars">
            <a:extLst>
              <a:ext uri="{FF2B5EF4-FFF2-40B4-BE49-F238E27FC236}">
                <a16:creationId xmlns:a16="http://schemas.microsoft.com/office/drawing/2014/main" id="{5341FF9A-0F64-CB3D-4BAE-9CE055A90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5" r="21786"/>
          <a:stretch/>
        </p:blipFill>
        <p:spPr bwMode="auto">
          <a:xfrm>
            <a:off x="5006340" y="1358537"/>
            <a:ext cx="4038675" cy="269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0413FDB-8444-14FD-9422-71FA516045AE}"/>
              </a:ext>
            </a:extLst>
          </p:cNvPr>
          <p:cNvSpPr txBox="1"/>
          <p:nvPr/>
        </p:nvSpPr>
        <p:spPr>
          <a:xfrm>
            <a:off x="1278527" y="507661"/>
            <a:ext cx="273666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Supernova explosion 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9CE96A-8CB5-0488-AC66-D9CAF8A51E48}"/>
              </a:ext>
            </a:extLst>
          </p:cNvPr>
          <p:cNvSpPr txBox="1"/>
          <p:nvPr/>
        </p:nvSpPr>
        <p:spPr>
          <a:xfrm>
            <a:off x="5876145" y="3998917"/>
            <a:ext cx="260818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Light up the galaxy !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04876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0413FDB-8444-14FD-9422-71FA516045AE}"/>
              </a:ext>
            </a:extLst>
          </p:cNvPr>
          <p:cNvSpPr txBox="1"/>
          <p:nvPr/>
        </p:nvSpPr>
        <p:spPr>
          <a:xfrm>
            <a:off x="919033" y="1157967"/>
            <a:ext cx="235501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accent4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High Temperature </a:t>
            </a:r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BA2CCB5-9E07-F6B3-4CCF-CD4331A9E447}"/>
              </a:ext>
            </a:extLst>
          </p:cNvPr>
          <p:cNvSpPr txBox="1"/>
          <p:nvPr/>
        </p:nvSpPr>
        <p:spPr>
          <a:xfrm>
            <a:off x="3643158" y="1424343"/>
            <a:ext cx="176458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accent4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Neutron-rich</a:t>
            </a:r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F1B325-6E64-2618-1104-338AAC55D6B2}"/>
              </a:ext>
            </a:extLst>
          </p:cNvPr>
          <p:cNvSpPr txBox="1"/>
          <p:nvPr/>
        </p:nvSpPr>
        <p:spPr>
          <a:xfrm>
            <a:off x="2504160" y="2122987"/>
            <a:ext cx="1357162" cy="1107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6600"/>
              <a:t>🥵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5D8DAA0-791A-D241-425F-F9FC1567E419}"/>
              </a:ext>
            </a:extLst>
          </p:cNvPr>
          <p:cNvSpPr/>
          <p:nvPr/>
        </p:nvSpPr>
        <p:spPr>
          <a:xfrm>
            <a:off x="3633515" y="1872723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EF1331D-40B6-FBDE-4F9A-4C6332B95B7F}"/>
              </a:ext>
            </a:extLst>
          </p:cNvPr>
          <p:cNvSpPr/>
          <p:nvPr/>
        </p:nvSpPr>
        <p:spPr>
          <a:xfrm>
            <a:off x="3893253" y="2885314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D345938-48C5-7B46-868D-1FEEEBF1E190}"/>
              </a:ext>
            </a:extLst>
          </p:cNvPr>
          <p:cNvSpPr/>
          <p:nvPr/>
        </p:nvSpPr>
        <p:spPr>
          <a:xfrm>
            <a:off x="2823837" y="1658819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B136E59-8739-D445-E011-0A9B098C4CB3}"/>
              </a:ext>
            </a:extLst>
          </p:cNvPr>
          <p:cNvSpPr/>
          <p:nvPr/>
        </p:nvSpPr>
        <p:spPr>
          <a:xfrm>
            <a:off x="1956676" y="1925708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B1EFCD7-6362-443C-9D89-AFA3FC8D9261}"/>
              </a:ext>
            </a:extLst>
          </p:cNvPr>
          <p:cNvSpPr/>
          <p:nvPr/>
        </p:nvSpPr>
        <p:spPr>
          <a:xfrm>
            <a:off x="3182741" y="3516835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9E0D8C7-C99C-5404-D40E-BC3007A08A51}"/>
              </a:ext>
            </a:extLst>
          </p:cNvPr>
          <p:cNvSpPr/>
          <p:nvPr/>
        </p:nvSpPr>
        <p:spPr>
          <a:xfrm>
            <a:off x="2184483" y="3021566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5BB8FA3-C346-4CD9-E497-00E27E79846E}"/>
              </a:ext>
            </a:extLst>
          </p:cNvPr>
          <p:cNvSpPr/>
          <p:nvPr/>
        </p:nvSpPr>
        <p:spPr>
          <a:xfrm>
            <a:off x="2370857" y="3703104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AAAB460-3171-CBC6-F46F-91700945A310}"/>
              </a:ext>
            </a:extLst>
          </p:cNvPr>
          <p:cNvSpPr/>
          <p:nvPr/>
        </p:nvSpPr>
        <p:spPr>
          <a:xfrm>
            <a:off x="1758341" y="2520714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991F591-A02E-8C26-9A9C-C6414013A8CB}"/>
              </a:ext>
            </a:extLst>
          </p:cNvPr>
          <p:cNvSpPr/>
          <p:nvPr/>
        </p:nvSpPr>
        <p:spPr>
          <a:xfrm>
            <a:off x="4251708" y="2357885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40C09DE-401E-4831-256F-1DBE68FD3692}"/>
              </a:ext>
            </a:extLst>
          </p:cNvPr>
          <p:cNvSpPr txBox="1"/>
          <p:nvPr/>
        </p:nvSpPr>
        <p:spPr>
          <a:xfrm>
            <a:off x="2927233" y="3111915"/>
            <a:ext cx="47908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26</a:t>
            </a:r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CA2F9A40-856B-B4A0-239A-C93B1EEDFBB5}"/>
              </a:ext>
            </a:extLst>
          </p:cNvPr>
          <p:cNvSpPr/>
          <p:nvPr/>
        </p:nvSpPr>
        <p:spPr>
          <a:xfrm>
            <a:off x="5113192" y="2406500"/>
            <a:ext cx="1412738" cy="849571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19ECAA5-F3E9-32ED-4D52-70CEF682EAFC}"/>
              </a:ext>
            </a:extLst>
          </p:cNvPr>
          <p:cNvSpPr txBox="1"/>
          <p:nvPr/>
        </p:nvSpPr>
        <p:spPr>
          <a:xfrm>
            <a:off x="7143251" y="3370677"/>
            <a:ext cx="72992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&gt;26</a:t>
            </a:r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13717EC-D987-3595-F2BF-D63B7E856BCB}"/>
              </a:ext>
            </a:extLst>
          </p:cNvPr>
          <p:cNvSpPr txBox="1"/>
          <p:nvPr/>
        </p:nvSpPr>
        <p:spPr>
          <a:xfrm>
            <a:off x="6700516" y="2122987"/>
            <a:ext cx="1343966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8000"/>
              <a:t>👿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F5D2449-7CAB-F4BD-A8FE-42819EFFBD23}"/>
              </a:ext>
            </a:extLst>
          </p:cNvPr>
          <p:cNvSpPr txBox="1"/>
          <p:nvPr/>
        </p:nvSpPr>
        <p:spPr>
          <a:xfrm>
            <a:off x="5099313" y="2202418"/>
            <a:ext cx="130108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800" b="1">
                <a:solidFill>
                  <a:srgbClr val="C00000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r-process</a:t>
            </a:r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83EEA8C-5A3A-8FDF-28D7-A921BFA16B89}"/>
              </a:ext>
            </a:extLst>
          </p:cNvPr>
          <p:cNvSpPr txBox="1"/>
          <p:nvPr/>
        </p:nvSpPr>
        <p:spPr>
          <a:xfrm>
            <a:off x="5113192" y="2624773"/>
            <a:ext cx="134396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80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short time</a:t>
            </a:r>
            <a:endParaRPr lang="zh-CN" altLang="en-US">
              <a:solidFill>
                <a:schemeClr val="accent3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0C33D12-F7F6-33E6-9AD7-372A4FEEEDCA}"/>
              </a:ext>
            </a:extLst>
          </p:cNvPr>
          <p:cNvSpPr txBox="1"/>
          <p:nvPr/>
        </p:nvSpPr>
        <p:spPr>
          <a:xfrm>
            <a:off x="308009" y="224425"/>
            <a:ext cx="145033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Supernova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434518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0413FDB-8444-14FD-9422-71FA516045AE}"/>
              </a:ext>
            </a:extLst>
          </p:cNvPr>
          <p:cNvSpPr txBox="1"/>
          <p:nvPr/>
        </p:nvSpPr>
        <p:spPr>
          <a:xfrm>
            <a:off x="919033" y="1157967"/>
            <a:ext cx="235501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accent4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High Temperature </a:t>
            </a:r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BA2CCB5-9E07-F6B3-4CCF-CD4331A9E447}"/>
              </a:ext>
            </a:extLst>
          </p:cNvPr>
          <p:cNvSpPr txBox="1"/>
          <p:nvPr/>
        </p:nvSpPr>
        <p:spPr>
          <a:xfrm>
            <a:off x="3643158" y="1424343"/>
            <a:ext cx="176458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accent4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Neutron-rich</a:t>
            </a:r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F1B325-6E64-2618-1104-338AAC55D6B2}"/>
              </a:ext>
            </a:extLst>
          </p:cNvPr>
          <p:cNvSpPr txBox="1"/>
          <p:nvPr/>
        </p:nvSpPr>
        <p:spPr>
          <a:xfrm>
            <a:off x="2504160" y="2122987"/>
            <a:ext cx="1357162" cy="1107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6600"/>
              <a:t>🥵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5D8DAA0-791A-D241-425F-F9FC1567E419}"/>
              </a:ext>
            </a:extLst>
          </p:cNvPr>
          <p:cNvSpPr/>
          <p:nvPr/>
        </p:nvSpPr>
        <p:spPr>
          <a:xfrm>
            <a:off x="3633515" y="1872723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EF1331D-40B6-FBDE-4F9A-4C6332B95B7F}"/>
              </a:ext>
            </a:extLst>
          </p:cNvPr>
          <p:cNvSpPr/>
          <p:nvPr/>
        </p:nvSpPr>
        <p:spPr>
          <a:xfrm>
            <a:off x="3893253" y="2885314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D345938-48C5-7B46-868D-1FEEEBF1E190}"/>
              </a:ext>
            </a:extLst>
          </p:cNvPr>
          <p:cNvSpPr/>
          <p:nvPr/>
        </p:nvSpPr>
        <p:spPr>
          <a:xfrm>
            <a:off x="2823837" y="1658819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B136E59-8739-D445-E011-0A9B098C4CB3}"/>
              </a:ext>
            </a:extLst>
          </p:cNvPr>
          <p:cNvSpPr/>
          <p:nvPr/>
        </p:nvSpPr>
        <p:spPr>
          <a:xfrm>
            <a:off x="1956676" y="1925708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B1EFCD7-6362-443C-9D89-AFA3FC8D9261}"/>
              </a:ext>
            </a:extLst>
          </p:cNvPr>
          <p:cNvSpPr/>
          <p:nvPr/>
        </p:nvSpPr>
        <p:spPr>
          <a:xfrm>
            <a:off x="3182741" y="3516835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9E0D8C7-C99C-5404-D40E-BC3007A08A51}"/>
              </a:ext>
            </a:extLst>
          </p:cNvPr>
          <p:cNvSpPr/>
          <p:nvPr/>
        </p:nvSpPr>
        <p:spPr>
          <a:xfrm>
            <a:off x="2184483" y="3021566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5BB8FA3-C346-4CD9-E497-00E27E79846E}"/>
              </a:ext>
            </a:extLst>
          </p:cNvPr>
          <p:cNvSpPr/>
          <p:nvPr/>
        </p:nvSpPr>
        <p:spPr>
          <a:xfrm>
            <a:off x="2370857" y="3703104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AAAB460-3171-CBC6-F46F-91700945A310}"/>
              </a:ext>
            </a:extLst>
          </p:cNvPr>
          <p:cNvSpPr/>
          <p:nvPr/>
        </p:nvSpPr>
        <p:spPr>
          <a:xfrm>
            <a:off x="1758341" y="2520714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991F591-A02E-8C26-9A9C-C6414013A8CB}"/>
              </a:ext>
            </a:extLst>
          </p:cNvPr>
          <p:cNvSpPr/>
          <p:nvPr/>
        </p:nvSpPr>
        <p:spPr>
          <a:xfrm>
            <a:off x="4251708" y="2357885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40C09DE-401E-4831-256F-1DBE68FD3692}"/>
              </a:ext>
            </a:extLst>
          </p:cNvPr>
          <p:cNvSpPr txBox="1"/>
          <p:nvPr/>
        </p:nvSpPr>
        <p:spPr>
          <a:xfrm>
            <a:off x="2927233" y="3111915"/>
            <a:ext cx="47908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26</a:t>
            </a:r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CA2F9A40-856B-B4A0-239A-C93B1EEDFBB5}"/>
              </a:ext>
            </a:extLst>
          </p:cNvPr>
          <p:cNvSpPr/>
          <p:nvPr/>
        </p:nvSpPr>
        <p:spPr>
          <a:xfrm>
            <a:off x="5113192" y="2406500"/>
            <a:ext cx="1412738" cy="849571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19ECAA5-F3E9-32ED-4D52-70CEF682EAFC}"/>
              </a:ext>
            </a:extLst>
          </p:cNvPr>
          <p:cNvSpPr txBox="1"/>
          <p:nvPr/>
        </p:nvSpPr>
        <p:spPr>
          <a:xfrm>
            <a:off x="7143251" y="3370677"/>
            <a:ext cx="72992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&gt;26</a:t>
            </a:r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13717EC-D987-3595-F2BF-D63B7E856BCB}"/>
              </a:ext>
            </a:extLst>
          </p:cNvPr>
          <p:cNvSpPr txBox="1"/>
          <p:nvPr/>
        </p:nvSpPr>
        <p:spPr>
          <a:xfrm>
            <a:off x="6700516" y="2122987"/>
            <a:ext cx="1343966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8000"/>
              <a:t>👿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F5D2449-7CAB-F4BD-A8FE-42819EFFBD23}"/>
              </a:ext>
            </a:extLst>
          </p:cNvPr>
          <p:cNvSpPr txBox="1"/>
          <p:nvPr/>
        </p:nvSpPr>
        <p:spPr>
          <a:xfrm>
            <a:off x="5099313" y="2202418"/>
            <a:ext cx="130108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800" b="1">
                <a:solidFill>
                  <a:srgbClr val="C00000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r-process</a:t>
            </a:r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83EEA8C-5A3A-8FDF-28D7-A921BFA16B89}"/>
              </a:ext>
            </a:extLst>
          </p:cNvPr>
          <p:cNvSpPr txBox="1"/>
          <p:nvPr/>
        </p:nvSpPr>
        <p:spPr>
          <a:xfrm>
            <a:off x="5113192" y="2624773"/>
            <a:ext cx="134396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80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short time</a:t>
            </a:r>
            <a:endParaRPr lang="zh-CN" altLang="en-US">
              <a:solidFill>
                <a:schemeClr val="accent3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0C33D12-F7F6-33E6-9AD7-372A4FEEEDCA}"/>
              </a:ext>
            </a:extLst>
          </p:cNvPr>
          <p:cNvSpPr txBox="1"/>
          <p:nvPr/>
        </p:nvSpPr>
        <p:spPr>
          <a:xfrm>
            <a:off x="308009" y="224425"/>
            <a:ext cx="145033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Supernova</a:t>
            </a:r>
            <a:endParaRPr lang="zh-CN" altLang="en-US"/>
          </a:p>
        </p:txBody>
      </p:sp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4DDFCE7D-2142-B23E-D385-E6048016202E}"/>
              </a:ext>
            </a:extLst>
          </p:cNvPr>
          <p:cNvSpPr/>
          <p:nvPr/>
        </p:nvSpPr>
        <p:spPr>
          <a:xfrm>
            <a:off x="2010849" y="1305006"/>
            <a:ext cx="5374810" cy="2324217"/>
          </a:xfrm>
          <a:prstGeom prst="cloudCallout">
            <a:avLst>
              <a:gd name="adj1" fmla="val 51033"/>
              <a:gd name="adj2" fmla="val 68712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Believe it can make gold</a:t>
            </a:r>
            <a:endParaRPr lang="zh-CN" altLang="en-US" sz="2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896155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0413FDB-8444-14FD-9422-71FA516045AE}"/>
              </a:ext>
            </a:extLst>
          </p:cNvPr>
          <p:cNvSpPr txBox="1"/>
          <p:nvPr/>
        </p:nvSpPr>
        <p:spPr>
          <a:xfrm>
            <a:off x="3156906" y="1976114"/>
            <a:ext cx="3306458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8000" b="1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END ?</a:t>
            </a:r>
            <a:endParaRPr lang="zh-CN" altLang="en-US" sz="80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77592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825610-B5CF-AAA0-A41C-9C2EA1ECD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8E2ACCF-7DEE-8883-82C9-40BD3C959C19}"/>
              </a:ext>
            </a:extLst>
          </p:cNvPr>
          <p:cNvSpPr txBox="1"/>
          <p:nvPr/>
        </p:nvSpPr>
        <p:spPr>
          <a:xfrm>
            <a:off x="2915529" y="1682822"/>
            <a:ext cx="3312941" cy="1446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8800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微软雅黑" pitchFamily="34" charset="-122"/>
                <a:cs typeface="+mn-cs"/>
              </a:rPr>
              <a:t>1. Gold</a:t>
            </a:r>
            <a:endParaRPr lang="zh-CN" altLang="en-US" sz="88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0006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有望远镜减速火箭的动画片海报的天文学家向量例证. 插画包括有教育, 字符, 实验, 男人, 海报, 学院- 79541662">
            <a:extLst>
              <a:ext uri="{FF2B5EF4-FFF2-40B4-BE49-F238E27FC236}">
                <a16:creationId xmlns:a16="http://schemas.microsoft.com/office/drawing/2014/main" id="{90534477-5485-6752-24AB-99A2F65F8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49" y="1335291"/>
            <a:ext cx="3598263" cy="29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对话气泡: 椭圆形 1">
            <a:extLst>
              <a:ext uri="{FF2B5EF4-FFF2-40B4-BE49-F238E27FC236}">
                <a16:creationId xmlns:a16="http://schemas.microsoft.com/office/drawing/2014/main" id="{E1AAD18A-83AF-B5CC-3472-E170ADE59F4D}"/>
              </a:ext>
            </a:extLst>
          </p:cNvPr>
          <p:cNvSpPr/>
          <p:nvPr/>
        </p:nvSpPr>
        <p:spPr>
          <a:xfrm>
            <a:off x="3506801" y="965937"/>
            <a:ext cx="5449502" cy="2567900"/>
          </a:xfrm>
          <a:prstGeom prst="wedgeEllipseCallout">
            <a:avLst>
              <a:gd name="adj1" fmla="val -48491"/>
              <a:gd name="adj2" fmla="val 43158"/>
            </a:avLst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power enough?</a:t>
            </a:r>
          </a:p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Most neutrons trapped in the core </a:t>
            </a:r>
            <a:endParaRPr kumimoji="0" lang="zh-CN" altLang="en-US" sz="1600" b="0" i="0" u="none" strike="noStrike" cap="none" spc="0" normalizeH="0" baseline="0">
              <a:ln>
                <a:noFill/>
              </a:ln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Light"/>
            </a:endParaRPr>
          </a:p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600" b="0" i="0" u="none" strike="noStrike" cap="none" spc="0" normalizeH="0" baseline="0">
              <a:ln>
                <a:noFill/>
              </a:ln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Light"/>
            </a:endParaRPr>
          </a:p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only O(16) ~ Rb(37)</a:t>
            </a:r>
            <a:endParaRPr kumimoji="0" lang="zh-CN" altLang="en-US" sz="1600" b="0" i="0" u="none" strike="noStrike" cap="none" spc="0" normalizeH="0" baseline="0">
              <a:ln>
                <a:noFill/>
              </a:ln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Light"/>
            </a:endParaRPr>
          </a:p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600" b="0" i="0" u="none" strike="noStrike" cap="none" spc="0" normalizeH="0" baseline="0">
              <a:ln>
                <a:noFill/>
              </a:ln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Light"/>
            </a:endParaRPr>
          </a:p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efficient enough?</a:t>
            </a:r>
            <a:endParaRPr kumimoji="0" lang="zh-CN" altLang="en-US" sz="1600" b="0" i="0" u="none" strike="noStrike" cap="none" spc="0" normalizeH="0" baseline="0">
              <a:ln>
                <a:noFill/>
              </a:ln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Ligh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08382D-A75D-ECDC-7142-9F372402352B}"/>
              </a:ext>
            </a:extLst>
          </p:cNvPr>
          <p:cNvSpPr txBox="1"/>
          <p:nvPr/>
        </p:nvSpPr>
        <p:spPr>
          <a:xfrm>
            <a:off x="308008" y="224425"/>
            <a:ext cx="258919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Supernova &amp; Gold</a:t>
            </a: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0161C8C-B43E-E95E-C5D2-A078E302CB42}"/>
              </a:ext>
            </a:extLst>
          </p:cNvPr>
          <p:cNvSpPr txBox="1"/>
          <p:nvPr/>
        </p:nvSpPr>
        <p:spPr>
          <a:xfrm>
            <a:off x="5765533" y="965937"/>
            <a:ext cx="100102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cs typeface="Times New Roman" panose="02020603050405020304" pitchFamily="18" charset="0"/>
              </a:rPr>
              <a:t>Gold ?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53004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F06047E-6EB2-6946-893B-77CB37C21FC5}"/>
              </a:ext>
            </a:extLst>
          </p:cNvPr>
          <p:cNvSpPr txBox="1"/>
          <p:nvPr/>
        </p:nvSpPr>
        <p:spPr>
          <a:xfrm>
            <a:off x="857814" y="3234708"/>
            <a:ext cx="8090034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ay be a more </a:t>
            </a:r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800" b="1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iolent</a:t>
            </a:r>
            <a:r>
              <a:rPr lang="en-US" altLang="zh-CN" sz="2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and </a:t>
            </a:r>
            <a:r>
              <a:rPr lang="en-US" altLang="zh-CN" sz="2800" b="1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Rare</a:t>
            </a:r>
            <a:r>
              <a:rPr lang="en-US" altLang="zh-CN" sz="2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mechanism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9DF9FF-3010-5003-E325-CE5C606104BA}"/>
              </a:ext>
            </a:extLst>
          </p:cNvPr>
          <p:cNvSpPr txBox="1"/>
          <p:nvPr/>
        </p:nvSpPr>
        <p:spPr>
          <a:xfrm>
            <a:off x="857814" y="2044525"/>
            <a:ext cx="2088681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Supernova  </a:t>
            </a:r>
            <a:endParaRPr lang="zh-CN" altLang="en-US" sz="2800"/>
          </a:p>
        </p:txBody>
      </p:sp>
      <p:pic>
        <p:nvPicPr>
          <p:cNvPr id="8" name="图形 7" descr="关闭">
            <a:extLst>
              <a:ext uri="{FF2B5EF4-FFF2-40B4-BE49-F238E27FC236}">
                <a16:creationId xmlns:a16="http://schemas.microsoft.com/office/drawing/2014/main" id="{42B5A2CB-B062-3DD7-63F8-6C420199D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2981" y="1879679"/>
            <a:ext cx="914400" cy="914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41C3D1A-EAB0-0A8A-E6EA-CD12BE6F55A3}"/>
              </a:ext>
            </a:extLst>
          </p:cNvPr>
          <p:cNvSpPr txBox="1"/>
          <p:nvPr/>
        </p:nvSpPr>
        <p:spPr>
          <a:xfrm>
            <a:off x="308008" y="224425"/>
            <a:ext cx="258919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Supernova &amp; Gold</a:t>
            </a:r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C33F78-96C1-C5A9-91D3-86DCC4476F15}"/>
              </a:ext>
            </a:extLst>
          </p:cNvPr>
          <p:cNvSpPr txBox="1"/>
          <p:nvPr/>
        </p:nvSpPr>
        <p:spPr>
          <a:xfrm>
            <a:off x="3661815" y="1145232"/>
            <a:ext cx="1448067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Gold ?</a:t>
            </a:r>
            <a:r>
              <a:rPr lang="en-US" altLang="zh-CN" sz="3200" b="1">
                <a:latin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862424874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BC7501-5992-412F-B8B9-2FCB3397035E}"/>
              </a:ext>
            </a:extLst>
          </p:cNvPr>
          <p:cNvSpPr txBox="1"/>
          <p:nvPr/>
        </p:nvSpPr>
        <p:spPr>
          <a:xfrm>
            <a:off x="423713" y="1363221"/>
            <a:ext cx="8544006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50800" tIns="50800" rIns="50800" bIns="50800" spcCol="38100" anchor="ctr">
            <a:spAutoFit/>
          </a:bodyPr>
          <a:lstStyle/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7200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微软雅黑" pitchFamily="34" charset="-122"/>
                <a:cs typeface="+mn-cs"/>
              </a:rPr>
              <a:t>4. Neutron Star Merger</a:t>
            </a:r>
          </a:p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7200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微软雅黑" pitchFamily="34" charset="-122"/>
                <a:cs typeface="+mn-cs"/>
              </a:rPr>
              <a:t>              </a:t>
            </a:r>
            <a:r>
              <a:rPr lang="en-US" altLang="zh-CN" sz="7200" ker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微软雅黑" pitchFamily="34" charset="-122"/>
                <a:cs typeface="+mn-cs"/>
              </a:rPr>
              <a:t>r-process</a:t>
            </a:r>
            <a:endParaRPr lang="zh-CN" altLang="en-US" sz="7200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4052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assiopeia A Supernova Remnant - NASA Science">
            <a:extLst>
              <a:ext uri="{FF2B5EF4-FFF2-40B4-BE49-F238E27FC236}">
                <a16:creationId xmlns:a16="http://schemas.microsoft.com/office/drawing/2014/main" id="{84A8AB08-D461-82E2-0CD4-E82C8ABC1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86" y="787040"/>
            <a:ext cx="3376061" cy="337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31E843F-2B6E-63B3-373F-18B13AB75055}"/>
              </a:ext>
            </a:extLst>
          </p:cNvPr>
          <p:cNvSpPr txBox="1"/>
          <p:nvPr/>
        </p:nvSpPr>
        <p:spPr>
          <a:xfrm>
            <a:off x="2852216" y="3631033"/>
            <a:ext cx="1178737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altLang="zh-CN" sz="1200" kern="1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12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upernova</a:t>
            </a:r>
            <a:endParaRPr lang="zh-CN" altLang="zh-CN" sz="1200" kern="10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D946692-878C-288C-8375-6D1D0054850B}"/>
              </a:ext>
            </a:extLst>
          </p:cNvPr>
          <p:cNvSpPr/>
          <p:nvPr/>
        </p:nvSpPr>
        <p:spPr>
          <a:xfrm>
            <a:off x="6636619" y="1256096"/>
            <a:ext cx="360000" cy="360000"/>
          </a:xfrm>
          <a:prstGeom prst="ellipse">
            <a:avLst/>
          </a:prstGeom>
          <a:solidFill>
            <a:srgbClr val="F2F2F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606BC76-531B-DFF6-D13F-7F499CEA3F36}"/>
              </a:ext>
            </a:extLst>
          </p:cNvPr>
          <p:cNvSpPr txBox="1"/>
          <p:nvPr/>
        </p:nvSpPr>
        <p:spPr>
          <a:xfrm>
            <a:off x="6315810" y="1674950"/>
            <a:ext cx="1178737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altLang="zh-CN" sz="12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Neutron star</a:t>
            </a:r>
            <a:endParaRPr lang="zh-CN" altLang="zh-CN" sz="1200" kern="10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01A0BC7C-FBB1-31BE-8767-0BFB6D8A084F}"/>
              </a:ext>
            </a:extLst>
          </p:cNvPr>
          <p:cNvSpPr/>
          <p:nvPr/>
        </p:nvSpPr>
        <p:spPr>
          <a:xfrm>
            <a:off x="2492216" y="2219599"/>
            <a:ext cx="360000" cy="360000"/>
          </a:xfrm>
          <a:prstGeom prst="ellipse">
            <a:avLst/>
          </a:prstGeom>
          <a:solidFill>
            <a:srgbClr val="F2F2F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098" name="Picture 2" descr="Anatomy | Black Holes – NASA Universe Exploration">
            <a:extLst>
              <a:ext uri="{FF2B5EF4-FFF2-40B4-BE49-F238E27FC236}">
                <a16:creationId xmlns:a16="http://schemas.microsoft.com/office/drawing/2014/main" id="{A089C65A-635B-F5AB-25B6-B8AC5C998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435" y="2475071"/>
            <a:ext cx="2547486" cy="143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AADA33C-E982-2EEC-6DF4-FA7B16C64D46}"/>
              </a:ext>
            </a:extLst>
          </p:cNvPr>
          <p:cNvSpPr txBox="1"/>
          <p:nvPr/>
        </p:nvSpPr>
        <p:spPr>
          <a:xfrm>
            <a:off x="6315809" y="1674950"/>
            <a:ext cx="1178737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altLang="zh-CN" sz="12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Neutron star</a:t>
            </a:r>
            <a:endParaRPr lang="zh-CN" altLang="zh-CN" sz="1200" kern="10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851F6E1-0151-D1DE-E775-CFC81FC31C40}"/>
              </a:ext>
            </a:extLst>
          </p:cNvPr>
          <p:cNvSpPr txBox="1"/>
          <p:nvPr/>
        </p:nvSpPr>
        <p:spPr>
          <a:xfrm>
            <a:off x="6407250" y="4007472"/>
            <a:ext cx="1178737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altLang="zh-CN" sz="1200" kern="1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Black hole</a:t>
            </a:r>
            <a:endParaRPr lang="zh-CN" altLang="zh-CN" sz="1200" kern="10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980781E-733F-84B6-CDA8-DBBD74AE8BF9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4360247" y="1530417"/>
            <a:ext cx="1955562" cy="944654"/>
          </a:xfrm>
          <a:prstGeom prst="straightConnector1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4665E39-1F59-F2F6-4658-0B705E9488D5}"/>
              </a:ext>
            </a:extLst>
          </p:cNvPr>
          <p:cNvCxnSpPr>
            <a:cxnSpLocks/>
            <a:stCxn id="20" idx="3"/>
            <a:endCxn id="4098" idx="1"/>
          </p:cNvCxnSpPr>
          <p:nvPr/>
        </p:nvCxnSpPr>
        <p:spPr>
          <a:xfrm>
            <a:off x="4360247" y="2475071"/>
            <a:ext cx="1271188" cy="716481"/>
          </a:xfrm>
          <a:prstGeom prst="straightConnector1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92982130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36BA6A3-20AA-2138-F364-AF5D0165A70A}"/>
              </a:ext>
            </a:extLst>
          </p:cNvPr>
          <p:cNvSpPr txBox="1"/>
          <p:nvPr/>
        </p:nvSpPr>
        <p:spPr>
          <a:xfrm>
            <a:off x="1749239" y="1827663"/>
            <a:ext cx="5645522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3200" b="1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In some rare condition,</a:t>
            </a:r>
          </a:p>
          <a:p>
            <a:r>
              <a:rPr lang="en-US" altLang="zh-CN" sz="3200" b="1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						Story continues~</a:t>
            </a:r>
            <a:endParaRPr lang="zh-CN" altLang="en-US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623704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lobal Collaboration | LIGO Lab | Caltech">
            <a:extLst>
              <a:ext uri="{FF2B5EF4-FFF2-40B4-BE49-F238E27FC236}">
                <a16:creationId xmlns:a16="http://schemas.microsoft.com/office/drawing/2014/main" id="{1312C2EF-721D-8E82-EB05-CDF18147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9"/>
          <a:stretch/>
        </p:blipFill>
        <p:spPr bwMode="auto">
          <a:xfrm>
            <a:off x="991219" y="792331"/>
            <a:ext cx="2733758" cy="185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3C101A8-09F3-2F62-2D11-F12BECF96BA4}"/>
              </a:ext>
            </a:extLst>
          </p:cNvPr>
          <p:cNvSpPr txBox="1"/>
          <p:nvPr/>
        </p:nvSpPr>
        <p:spPr>
          <a:xfrm>
            <a:off x="3797566" y="2246797"/>
            <a:ext cx="57919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altLang="zh-CN" sz="12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Ligo</a:t>
            </a:r>
            <a:endParaRPr lang="zh-CN" altLang="zh-CN" sz="1200" kern="10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124" name="Picture 4" descr="Home - Virgo">
            <a:extLst>
              <a:ext uri="{FF2B5EF4-FFF2-40B4-BE49-F238E27FC236}">
                <a16:creationId xmlns:a16="http://schemas.microsoft.com/office/drawing/2014/main" id="{40A33810-5128-ABB3-EAD2-78493B2DA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18" y="2870306"/>
            <a:ext cx="2733757" cy="187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1B7547-BE68-2E21-BCE1-63BDBDAB8DF7}"/>
              </a:ext>
            </a:extLst>
          </p:cNvPr>
          <p:cNvSpPr txBox="1"/>
          <p:nvPr/>
        </p:nvSpPr>
        <p:spPr>
          <a:xfrm>
            <a:off x="3797566" y="4141170"/>
            <a:ext cx="57919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altLang="zh-CN" sz="12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Virgo</a:t>
            </a:r>
            <a:endParaRPr lang="zh-CN" altLang="zh-CN" sz="1200" kern="10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57456255-5114-61F6-2FDB-A846D0C9D193}"/>
              </a:ext>
            </a:extLst>
          </p:cNvPr>
          <p:cNvSpPr/>
          <p:nvPr/>
        </p:nvSpPr>
        <p:spPr>
          <a:xfrm rot="16200000">
            <a:off x="3790282" y="2095232"/>
            <a:ext cx="1953928" cy="142819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双波形 6">
            <a:extLst>
              <a:ext uri="{FF2B5EF4-FFF2-40B4-BE49-F238E27FC236}">
                <a16:creationId xmlns:a16="http://schemas.microsoft.com/office/drawing/2014/main" id="{4EB06C71-C038-C3FB-9AE9-28D8A0472AC6}"/>
              </a:ext>
            </a:extLst>
          </p:cNvPr>
          <p:cNvSpPr/>
          <p:nvPr/>
        </p:nvSpPr>
        <p:spPr>
          <a:xfrm>
            <a:off x="4887696" y="2193858"/>
            <a:ext cx="3975234" cy="1240572"/>
          </a:xfrm>
          <a:prstGeom prst="doubleWav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Gravitational waves </a:t>
            </a:r>
            <a:r>
              <a:rPr lang="en-US" altLang="zh-CN" b="1">
                <a:latin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b="1">
                <a:latin typeface="微软雅黑" panose="020B0503020204020204" pitchFamily="34" charset="-122"/>
                <a:cs typeface="Times New Roman" panose="02020603050405020304" pitchFamily="18" charset="0"/>
              </a:rPr>
              <a:t>引力波</a:t>
            </a:r>
            <a:r>
              <a:rPr lang="en-US" altLang="zh-CN" b="1">
                <a:latin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b="1">
                <a:latin typeface="微软雅黑" panose="020B0503020204020204" pitchFamily="34" charset="-122"/>
                <a:cs typeface="Times New Roman" panose="02020603050405020304" pitchFamily="18" charset="0"/>
              </a:rPr>
              <a:t>Later,</a:t>
            </a:r>
          </a:p>
          <a:p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Gamma rays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F08EBA-B4C4-6D8B-26CB-D60A6D3DF763}"/>
              </a:ext>
            </a:extLst>
          </p:cNvPr>
          <p:cNvSpPr txBox="1"/>
          <p:nvPr/>
        </p:nvSpPr>
        <p:spPr>
          <a:xfrm>
            <a:off x="481263" y="289911"/>
            <a:ext cx="87108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2017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830A7A0-251A-3FFA-6892-AB8544F3525E}"/>
              </a:ext>
            </a:extLst>
          </p:cNvPr>
          <p:cNvSpPr txBox="1"/>
          <p:nvPr/>
        </p:nvSpPr>
        <p:spPr>
          <a:xfrm>
            <a:off x="5296031" y="3910337"/>
            <a:ext cx="315856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Neutron star merger !!!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583096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F06047E-6EB2-6946-893B-77CB37C21FC5}"/>
              </a:ext>
            </a:extLst>
          </p:cNvPr>
          <p:cNvSpPr txBox="1"/>
          <p:nvPr/>
        </p:nvSpPr>
        <p:spPr>
          <a:xfrm>
            <a:off x="765211" y="774269"/>
            <a:ext cx="8090034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The First Time 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people have seen</a:t>
            </a:r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neutron star merger</a:t>
            </a:r>
            <a:r>
              <a:rPr lang="en-US" alt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directly</a:t>
            </a:r>
          </a:p>
          <a:p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neutron star merger 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makes heavy elements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1C3D1A-EAB0-0A8A-E6EA-CD12BE6F55A3}"/>
              </a:ext>
            </a:extLst>
          </p:cNvPr>
          <p:cNvSpPr txBox="1"/>
          <p:nvPr/>
        </p:nvSpPr>
        <p:spPr>
          <a:xfrm>
            <a:off x="308008" y="224425"/>
            <a:ext cx="258919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Neutron star merger</a:t>
            </a:r>
            <a:endParaRPr lang="zh-CN" altLang="en-US"/>
          </a:p>
        </p:txBody>
      </p:sp>
      <p:pic>
        <p:nvPicPr>
          <p:cNvPr id="6" name="图形 5" descr="正义天平">
            <a:extLst>
              <a:ext uri="{FF2B5EF4-FFF2-40B4-BE49-F238E27FC236}">
                <a16:creationId xmlns:a16="http://schemas.microsoft.com/office/drawing/2014/main" id="{DF30FDA9-0A58-A297-AE11-66C074AB8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8723" y="4004675"/>
            <a:ext cx="3311091" cy="914400"/>
          </a:xfrm>
          <a:prstGeom prst="rect">
            <a:avLst/>
          </a:prstGeom>
        </p:spPr>
      </p:pic>
      <p:pic>
        <p:nvPicPr>
          <p:cNvPr id="2" name="图形 1" descr="金条">
            <a:extLst>
              <a:ext uri="{FF2B5EF4-FFF2-40B4-BE49-F238E27FC236}">
                <a16:creationId xmlns:a16="http://schemas.microsoft.com/office/drawing/2014/main" id="{6BE1AFF0-6344-1B60-CC49-1E18C0403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5041" y="1982806"/>
            <a:ext cx="1769622" cy="3107040"/>
          </a:xfrm>
          <a:prstGeom prst="rect">
            <a:avLst/>
          </a:prstGeom>
        </p:spPr>
      </p:pic>
      <p:pic>
        <p:nvPicPr>
          <p:cNvPr id="6146" name="Picture 2" descr="科学家是如何知道地球年龄的？地球是如何形成的，用什么方法探测">
            <a:extLst>
              <a:ext uri="{FF2B5EF4-FFF2-40B4-BE49-F238E27FC236}">
                <a16:creationId xmlns:a16="http://schemas.microsoft.com/office/drawing/2014/main" id="{A9EDBB2C-1993-0E99-216B-45DD7DEDF5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0" t="11737" r="30872"/>
          <a:stretch/>
        </p:blipFill>
        <p:spPr bwMode="auto">
          <a:xfrm>
            <a:off x="3124596" y="4084101"/>
            <a:ext cx="429506" cy="4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科学家是如何知道地球年龄的？地球是如何形成的，用什么方法探测">
            <a:extLst>
              <a:ext uri="{FF2B5EF4-FFF2-40B4-BE49-F238E27FC236}">
                <a16:creationId xmlns:a16="http://schemas.microsoft.com/office/drawing/2014/main" id="{0A5BA312-2FC0-42B6-031F-30793B75D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0" t="11737" r="30872"/>
          <a:stretch/>
        </p:blipFill>
        <p:spPr bwMode="auto">
          <a:xfrm>
            <a:off x="2695090" y="4084101"/>
            <a:ext cx="429506" cy="4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科学家是如何知道地球年龄的？地球是如何形成的，用什么方法探测">
            <a:extLst>
              <a:ext uri="{FF2B5EF4-FFF2-40B4-BE49-F238E27FC236}">
                <a16:creationId xmlns:a16="http://schemas.microsoft.com/office/drawing/2014/main" id="{213FC2AB-15D7-8B1E-299F-3145B3940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0" t="11737" r="30872"/>
          <a:stretch/>
        </p:blipFill>
        <p:spPr bwMode="auto">
          <a:xfrm>
            <a:off x="3124596" y="3644849"/>
            <a:ext cx="429506" cy="4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科学家是如何知道地球年龄的？地球是如何形成的，用什么方法探测">
            <a:extLst>
              <a:ext uri="{FF2B5EF4-FFF2-40B4-BE49-F238E27FC236}">
                <a16:creationId xmlns:a16="http://schemas.microsoft.com/office/drawing/2014/main" id="{14E5226F-CF80-D1FC-CD3F-E4721200F7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0" t="11737" r="30872"/>
          <a:stretch/>
        </p:blipFill>
        <p:spPr bwMode="auto">
          <a:xfrm>
            <a:off x="2695090" y="3644849"/>
            <a:ext cx="429506" cy="4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科学家是如何知道地球年龄的？地球是如何形成的，用什么方法探测">
            <a:extLst>
              <a:ext uri="{FF2B5EF4-FFF2-40B4-BE49-F238E27FC236}">
                <a16:creationId xmlns:a16="http://schemas.microsoft.com/office/drawing/2014/main" id="{8ACF03CE-B575-3EEF-C0FE-35DF9EFEE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0" t="11737" r="30872"/>
          <a:stretch/>
        </p:blipFill>
        <p:spPr bwMode="auto">
          <a:xfrm>
            <a:off x="2693194" y="3205597"/>
            <a:ext cx="429506" cy="4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科学家是如何知道地球年龄的？地球是如何形成的，用什么方法探测">
            <a:extLst>
              <a:ext uri="{FF2B5EF4-FFF2-40B4-BE49-F238E27FC236}">
                <a16:creationId xmlns:a16="http://schemas.microsoft.com/office/drawing/2014/main" id="{577EA4E7-B4EC-F959-1997-1D3DDAA8E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0" t="11737" r="30872"/>
          <a:stretch/>
        </p:blipFill>
        <p:spPr bwMode="auto">
          <a:xfrm>
            <a:off x="2693194" y="2366806"/>
            <a:ext cx="429506" cy="4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科学家是如何知道地球年龄的？地球是如何形成的，用什么方法探测">
            <a:extLst>
              <a:ext uri="{FF2B5EF4-FFF2-40B4-BE49-F238E27FC236}">
                <a16:creationId xmlns:a16="http://schemas.microsoft.com/office/drawing/2014/main" id="{3D74CD81-EAF4-DB5D-480A-2EABF69764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0" t="11737" r="30872"/>
          <a:stretch/>
        </p:blipFill>
        <p:spPr bwMode="auto">
          <a:xfrm>
            <a:off x="3122700" y="2774492"/>
            <a:ext cx="429506" cy="4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科学家是如何知道地球年龄的？地球是如何形成的，用什么方法探测">
            <a:extLst>
              <a:ext uri="{FF2B5EF4-FFF2-40B4-BE49-F238E27FC236}">
                <a16:creationId xmlns:a16="http://schemas.microsoft.com/office/drawing/2014/main" id="{50621CF4-67DA-FBD7-ACDB-E411BFBF03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0" t="11737" r="30872"/>
          <a:stretch/>
        </p:blipFill>
        <p:spPr bwMode="auto">
          <a:xfrm>
            <a:off x="2695090" y="2766345"/>
            <a:ext cx="429506" cy="4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科学家是如何知道地球年龄的？地球是如何形成的，用什么方法探测">
            <a:extLst>
              <a:ext uri="{FF2B5EF4-FFF2-40B4-BE49-F238E27FC236}">
                <a16:creationId xmlns:a16="http://schemas.microsoft.com/office/drawing/2014/main" id="{4297333D-768E-7191-A5D2-BD02505F4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0" t="11737" r="30872"/>
          <a:stretch/>
        </p:blipFill>
        <p:spPr bwMode="auto">
          <a:xfrm>
            <a:off x="3122700" y="3205597"/>
            <a:ext cx="429506" cy="4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科学家是如何知道地球年龄的？地球是如何形成的，用什么方法探测">
            <a:extLst>
              <a:ext uri="{FF2B5EF4-FFF2-40B4-BE49-F238E27FC236}">
                <a16:creationId xmlns:a16="http://schemas.microsoft.com/office/drawing/2014/main" id="{B0AC089E-EECF-5D1E-6C07-CC847A0B7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0" t="11737" r="30872"/>
          <a:stretch/>
        </p:blipFill>
        <p:spPr bwMode="auto">
          <a:xfrm>
            <a:off x="3120804" y="2362733"/>
            <a:ext cx="429506" cy="4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F68D9C4-16A7-A57C-1A96-F44DD424B6CC}"/>
              </a:ext>
            </a:extLst>
          </p:cNvPr>
          <p:cNvSpPr txBox="1"/>
          <p:nvPr/>
        </p:nvSpPr>
        <p:spPr>
          <a:xfrm>
            <a:off x="993236" y="3200902"/>
            <a:ext cx="114441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 x </a:t>
            </a:r>
            <a:endParaRPr lang="zh-CN" altLang="en-US"/>
          </a:p>
        </p:txBody>
      </p:sp>
      <p:pic>
        <p:nvPicPr>
          <p:cNvPr id="22" name="Picture 2" descr="科学家是如何知道地球年龄的？地球是如何形成的，用什么方法探测">
            <a:extLst>
              <a:ext uri="{FF2B5EF4-FFF2-40B4-BE49-F238E27FC236}">
                <a16:creationId xmlns:a16="http://schemas.microsoft.com/office/drawing/2014/main" id="{A599349B-CE3D-C105-74F8-EA2454DEF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0" t="11737" r="30872"/>
          <a:stretch/>
        </p:blipFill>
        <p:spPr bwMode="auto">
          <a:xfrm>
            <a:off x="1634678" y="3200902"/>
            <a:ext cx="429506" cy="4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8FAC927-7A57-DA44-CA0B-69729268E302}"/>
              </a:ext>
            </a:extLst>
          </p:cNvPr>
          <p:cNvCxnSpPr>
            <a:cxnSpLocks/>
          </p:cNvCxnSpPr>
          <p:nvPr/>
        </p:nvCxnSpPr>
        <p:spPr>
          <a:xfrm>
            <a:off x="2251892" y="3421782"/>
            <a:ext cx="313662" cy="0"/>
          </a:xfrm>
          <a:prstGeom prst="straightConnector1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914980187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2DDD25C-A21D-702B-AC21-9A2B2D2A1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828800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DF8D461-A152-8DB4-6C16-22DB52665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623534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4571981" imgH="2572652" progId="PowerPoint.Slide.12">
                  <p:embed/>
                </p:oleObj>
              </mc:Choice>
              <mc:Fallback>
                <p:oleObj name="Slide" r:id="rId2" imgW="4571981" imgH="2572652" progId="PowerPoint.Slide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2576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4EAF7926-0BA9-971C-7837-A06ADA5E5B3E}"/>
              </a:ext>
            </a:extLst>
          </p:cNvPr>
          <p:cNvGrpSpPr/>
          <p:nvPr/>
        </p:nvGrpSpPr>
        <p:grpSpPr>
          <a:xfrm>
            <a:off x="2667822" y="307843"/>
            <a:ext cx="6255039" cy="4547542"/>
            <a:chOff x="268282" y="191853"/>
            <a:chExt cx="6255039" cy="4547542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4DB6B90-B0DB-3675-F900-32918F8B4D26}"/>
                </a:ext>
              </a:extLst>
            </p:cNvPr>
            <p:cNvGrpSpPr/>
            <p:nvPr/>
          </p:nvGrpSpPr>
          <p:grpSpPr>
            <a:xfrm>
              <a:off x="570309" y="250653"/>
              <a:ext cx="4001691" cy="4488742"/>
              <a:chOff x="192253" y="289154"/>
              <a:chExt cx="4001691" cy="4488742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97D8B610-C946-13F7-DC16-D29B40F8FB8D}"/>
                  </a:ext>
                </a:extLst>
              </p:cNvPr>
              <p:cNvSpPr/>
              <p:nvPr/>
            </p:nvSpPr>
            <p:spPr>
              <a:xfrm>
                <a:off x="1617046" y="2414140"/>
                <a:ext cx="1179094" cy="295375"/>
              </a:xfrm>
              <a:prstGeom prst="ellipse">
                <a:avLst/>
              </a:prstGeom>
              <a:solidFill>
                <a:srgbClr val="CCFFFF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E3B8E2DC-FD04-F1AE-7156-62FFBF0B39CE}"/>
                  </a:ext>
                </a:extLst>
              </p:cNvPr>
              <p:cNvSpPr/>
              <p:nvPr/>
            </p:nvSpPr>
            <p:spPr>
              <a:xfrm>
                <a:off x="2059808" y="2343071"/>
                <a:ext cx="293570" cy="29537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6" name="泪滴形 5">
                <a:extLst>
                  <a:ext uri="{FF2B5EF4-FFF2-40B4-BE49-F238E27FC236}">
                    <a16:creationId xmlns:a16="http://schemas.microsoft.com/office/drawing/2014/main" id="{0C2BABB9-6757-7B10-009F-FBB6589172A6}"/>
                  </a:ext>
                </a:extLst>
              </p:cNvPr>
              <p:cNvSpPr/>
              <p:nvPr/>
            </p:nvSpPr>
            <p:spPr>
              <a:xfrm rot="8096874">
                <a:off x="1766226" y="1277141"/>
                <a:ext cx="880732" cy="881753"/>
              </a:xfrm>
              <a:prstGeom prst="teardrop">
                <a:avLst/>
              </a:prstGeom>
              <a:solidFill>
                <a:schemeClr val="accent1">
                  <a:lumMod val="75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7" name="泪滴形 6">
                <a:extLst>
                  <a:ext uri="{FF2B5EF4-FFF2-40B4-BE49-F238E27FC236}">
                    <a16:creationId xmlns:a16="http://schemas.microsoft.com/office/drawing/2014/main" id="{0759C32B-A15C-8469-FBC4-1CC8416E0A6E}"/>
                  </a:ext>
                </a:extLst>
              </p:cNvPr>
              <p:cNvSpPr/>
              <p:nvPr/>
            </p:nvSpPr>
            <p:spPr>
              <a:xfrm rot="18899512">
                <a:off x="1766138" y="2896573"/>
                <a:ext cx="880732" cy="881753"/>
              </a:xfrm>
              <a:prstGeom prst="teardrop">
                <a:avLst/>
              </a:prstGeom>
              <a:solidFill>
                <a:schemeClr val="accent1">
                  <a:lumMod val="75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782BC79C-04CB-5388-BFE0-6B6A5C35DA54}"/>
                  </a:ext>
                </a:extLst>
              </p:cNvPr>
              <p:cNvSpPr/>
              <p:nvPr/>
            </p:nvSpPr>
            <p:spPr>
              <a:xfrm>
                <a:off x="192253" y="1931827"/>
                <a:ext cx="1260000" cy="1260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026353B9-E397-055A-777E-69B809B54348}"/>
                  </a:ext>
                </a:extLst>
              </p:cNvPr>
              <p:cNvSpPr/>
              <p:nvPr/>
            </p:nvSpPr>
            <p:spPr>
              <a:xfrm>
                <a:off x="2933944" y="1931827"/>
                <a:ext cx="1260000" cy="1260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3" name="等腰三角形 12">
                <a:extLst>
                  <a:ext uri="{FF2B5EF4-FFF2-40B4-BE49-F238E27FC236}">
                    <a16:creationId xmlns:a16="http://schemas.microsoft.com/office/drawing/2014/main" id="{E63027F4-73C2-2F68-37FF-F5CC07CF21E3}"/>
                  </a:ext>
                </a:extLst>
              </p:cNvPr>
              <p:cNvSpPr/>
              <p:nvPr/>
            </p:nvSpPr>
            <p:spPr>
              <a:xfrm>
                <a:off x="2095813" y="2721098"/>
                <a:ext cx="221381" cy="2056798"/>
              </a:xfrm>
              <a:prstGeom prst="triangl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C38BDA00-8E1D-EA24-A842-62FC28EB27C3}"/>
                  </a:ext>
                </a:extLst>
              </p:cNvPr>
              <p:cNvSpPr/>
              <p:nvPr/>
            </p:nvSpPr>
            <p:spPr>
              <a:xfrm rot="10800000">
                <a:off x="2095813" y="289154"/>
                <a:ext cx="221381" cy="2056798"/>
              </a:xfrm>
              <a:prstGeom prst="triangl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B3C09C5-934E-829C-43C1-68684C9F3C7B}"/>
                </a:ext>
              </a:extLst>
            </p:cNvPr>
            <p:cNvSpPr txBox="1"/>
            <p:nvPr/>
          </p:nvSpPr>
          <p:spPr>
            <a:xfrm>
              <a:off x="2695250" y="191853"/>
              <a:ext cx="2407418" cy="3077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gamma rays</a:t>
              </a: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38AC04F-62AD-49A0-0F95-034E15A7486D}"/>
                </a:ext>
              </a:extLst>
            </p:cNvPr>
            <p:cNvSpPr txBox="1"/>
            <p:nvPr/>
          </p:nvSpPr>
          <p:spPr>
            <a:xfrm>
              <a:off x="2601665" y="1316599"/>
              <a:ext cx="2018461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Blue kilonova</a:t>
              </a:r>
            </a:p>
            <a:p>
              <a:r>
                <a:rPr lang="en-US" altLang="zh-CN" sz="1400">
                  <a:solidFill>
                    <a:schemeClr val="accent3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Secondary outflows</a:t>
              </a:r>
              <a:endParaRPr lang="zh-CN" altLang="en-US" sz="140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45FF512-C80A-FA4F-DA0F-1A6869B2606E}"/>
                </a:ext>
              </a:extLst>
            </p:cNvPr>
            <p:cNvSpPr txBox="1"/>
            <p:nvPr/>
          </p:nvSpPr>
          <p:spPr>
            <a:xfrm>
              <a:off x="268282" y="2125523"/>
              <a:ext cx="1738946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Red kilonova</a:t>
              </a:r>
            </a:p>
            <a:p>
              <a:r>
                <a:rPr lang="en-US" altLang="zh-CN" sz="1400">
                  <a:solidFill>
                    <a:schemeClr val="accent3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Neutron-rich</a:t>
              </a:r>
            </a:p>
            <a:p>
              <a:r>
                <a:rPr lang="en-US" altLang="zh-CN" sz="1400">
                  <a:solidFill>
                    <a:schemeClr val="accent3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Dynmical ejecta</a:t>
              </a:r>
              <a:endParaRPr lang="zh-CN" altLang="en-US" sz="140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9E75079-5C89-0644-152F-8B070183CEA0}"/>
                </a:ext>
              </a:extLst>
            </p:cNvPr>
            <p:cNvSpPr txBox="1"/>
            <p:nvPr/>
          </p:nvSpPr>
          <p:spPr>
            <a:xfrm>
              <a:off x="3596484" y="2202467"/>
              <a:ext cx="2926837" cy="830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Red kilonova</a:t>
              </a:r>
            </a:p>
            <a:p>
              <a:r>
                <a:rPr lang="en-US" altLang="zh-CN" sz="2800" b="1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Main r-process</a:t>
              </a:r>
              <a:endParaRPr lang="zh-CN" altLang="en-US" sz="2800" b="1"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37EA02D-11C0-18CA-B7EF-C93293F320A7}"/>
                </a:ext>
              </a:extLst>
            </p:cNvPr>
            <p:cNvSpPr txBox="1"/>
            <p:nvPr/>
          </p:nvSpPr>
          <p:spPr>
            <a:xfrm>
              <a:off x="2695249" y="3189619"/>
              <a:ext cx="3176637" cy="830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Blue kilonova</a:t>
              </a:r>
            </a:p>
            <a:p>
              <a:r>
                <a:rPr lang="en-US" altLang="zh-CN" sz="2800" b="1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Weak r-process</a:t>
              </a:r>
              <a:endParaRPr lang="zh-CN" altLang="en-US" sz="2800" b="1"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06306907-C40E-A0BE-C70F-FE68377EAD92}"/>
              </a:ext>
            </a:extLst>
          </p:cNvPr>
          <p:cNvSpPr txBox="1"/>
          <p:nvPr/>
        </p:nvSpPr>
        <p:spPr>
          <a:xfrm>
            <a:off x="428003" y="364246"/>
            <a:ext cx="4572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Neutron star merger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3204EF-A7DE-6115-77A5-A1F35D793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56" y="1725911"/>
            <a:ext cx="2238527" cy="191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13725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BA2CCB5-9E07-F6B3-4CCF-CD4331A9E447}"/>
              </a:ext>
            </a:extLst>
          </p:cNvPr>
          <p:cNvSpPr txBox="1"/>
          <p:nvPr/>
        </p:nvSpPr>
        <p:spPr>
          <a:xfrm>
            <a:off x="974661" y="1101690"/>
            <a:ext cx="1764583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accent4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Extremely Neutron-rich</a:t>
            </a:r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F1B325-6E64-2618-1104-338AAC55D6B2}"/>
              </a:ext>
            </a:extLst>
          </p:cNvPr>
          <p:cNvSpPr txBox="1"/>
          <p:nvPr/>
        </p:nvSpPr>
        <p:spPr>
          <a:xfrm>
            <a:off x="2504160" y="2122987"/>
            <a:ext cx="1357162" cy="1107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6600"/>
              <a:t>🥵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5D8DAA0-791A-D241-425F-F9FC1567E419}"/>
              </a:ext>
            </a:extLst>
          </p:cNvPr>
          <p:cNvSpPr/>
          <p:nvPr/>
        </p:nvSpPr>
        <p:spPr>
          <a:xfrm>
            <a:off x="3633515" y="1872723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EF1331D-40B6-FBDE-4F9A-4C6332B95B7F}"/>
              </a:ext>
            </a:extLst>
          </p:cNvPr>
          <p:cNvSpPr/>
          <p:nvPr/>
        </p:nvSpPr>
        <p:spPr>
          <a:xfrm>
            <a:off x="3843148" y="3211391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D345938-48C5-7B46-868D-1FEEEBF1E190}"/>
              </a:ext>
            </a:extLst>
          </p:cNvPr>
          <p:cNvSpPr/>
          <p:nvPr/>
        </p:nvSpPr>
        <p:spPr>
          <a:xfrm>
            <a:off x="720281" y="1736194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B136E59-8739-D445-E011-0A9B098C4CB3}"/>
              </a:ext>
            </a:extLst>
          </p:cNvPr>
          <p:cNvSpPr/>
          <p:nvPr/>
        </p:nvSpPr>
        <p:spPr>
          <a:xfrm>
            <a:off x="1956676" y="1925708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B1EFCD7-6362-443C-9D89-AFA3FC8D9261}"/>
              </a:ext>
            </a:extLst>
          </p:cNvPr>
          <p:cNvSpPr/>
          <p:nvPr/>
        </p:nvSpPr>
        <p:spPr>
          <a:xfrm>
            <a:off x="3182741" y="3516835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9E0D8C7-C99C-5404-D40E-BC3007A08A51}"/>
              </a:ext>
            </a:extLst>
          </p:cNvPr>
          <p:cNvSpPr/>
          <p:nvPr/>
        </p:nvSpPr>
        <p:spPr>
          <a:xfrm>
            <a:off x="2184483" y="3021566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5BB8FA3-C346-4CD9-E497-00E27E79846E}"/>
              </a:ext>
            </a:extLst>
          </p:cNvPr>
          <p:cNvSpPr/>
          <p:nvPr/>
        </p:nvSpPr>
        <p:spPr>
          <a:xfrm>
            <a:off x="2370857" y="3703104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AAAB460-3171-CBC6-F46F-91700945A310}"/>
              </a:ext>
            </a:extLst>
          </p:cNvPr>
          <p:cNvSpPr/>
          <p:nvPr/>
        </p:nvSpPr>
        <p:spPr>
          <a:xfrm>
            <a:off x="1758341" y="2520714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991F591-A02E-8C26-9A9C-C6414013A8CB}"/>
              </a:ext>
            </a:extLst>
          </p:cNvPr>
          <p:cNvSpPr/>
          <p:nvPr/>
        </p:nvSpPr>
        <p:spPr>
          <a:xfrm>
            <a:off x="4251708" y="2357885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40C09DE-401E-4831-256F-1DBE68FD3692}"/>
              </a:ext>
            </a:extLst>
          </p:cNvPr>
          <p:cNvSpPr txBox="1"/>
          <p:nvPr/>
        </p:nvSpPr>
        <p:spPr>
          <a:xfrm>
            <a:off x="2762718" y="3147503"/>
            <a:ext cx="99737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Fe(26)</a:t>
            </a:r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CA2F9A40-856B-B4A0-239A-C93B1EEDFBB5}"/>
              </a:ext>
            </a:extLst>
          </p:cNvPr>
          <p:cNvSpPr/>
          <p:nvPr/>
        </p:nvSpPr>
        <p:spPr>
          <a:xfrm>
            <a:off x="5180570" y="2406500"/>
            <a:ext cx="1412738" cy="849571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19ECAA5-F3E9-32ED-4D52-70CEF682EAFC}"/>
              </a:ext>
            </a:extLst>
          </p:cNvPr>
          <p:cNvSpPr txBox="1"/>
          <p:nvPr/>
        </p:nvSpPr>
        <p:spPr>
          <a:xfrm>
            <a:off x="8015298" y="2173219"/>
            <a:ext cx="81684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U(92)</a:t>
            </a:r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13717EC-D987-3595-F2BF-D63B7E856BCB}"/>
              </a:ext>
            </a:extLst>
          </p:cNvPr>
          <p:cNvSpPr txBox="1"/>
          <p:nvPr/>
        </p:nvSpPr>
        <p:spPr>
          <a:xfrm>
            <a:off x="6510780" y="1125044"/>
            <a:ext cx="2114139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9600"/>
              <a:t>👿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F5D2449-7CAB-F4BD-A8FE-42819EFFBD23}"/>
              </a:ext>
            </a:extLst>
          </p:cNvPr>
          <p:cNvSpPr txBox="1"/>
          <p:nvPr/>
        </p:nvSpPr>
        <p:spPr>
          <a:xfrm>
            <a:off x="5166691" y="2202418"/>
            <a:ext cx="130108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800" b="1">
                <a:solidFill>
                  <a:srgbClr val="C00000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r-process</a:t>
            </a:r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83EEA8C-5A3A-8FDF-28D7-A921BFA16B89}"/>
              </a:ext>
            </a:extLst>
          </p:cNvPr>
          <p:cNvSpPr txBox="1"/>
          <p:nvPr/>
        </p:nvSpPr>
        <p:spPr>
          <a:xfrm>
            <a:off x="5180570" y="2624773"/>
            <a:ext cx="134396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80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short time</a:t>
            </a:r>
            <a:endParaRPr lang="zh-CN" altLang="en-US">
              <a:solidFill>
                <a:schemeClr val="accent3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0C33D12-F7F6-33E6-9AD7-372A4FEEEDCA}"/>
              </a:ext>
            </a:extLst>
          </p:cNvPr>
          <p:cNvSpPr txBox="1"/>
          <p:nvPr/>
        </p:nvSpPr>
        <p:spPr>
          <a:xfrm>
            <a:off x="308009" y="224425"/>
            <a:ext cx="28105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Neutron star merger</a:t>
            </a:r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1C24826-975F-DF55-8ABB-695CDCDBC123}"/>
              </a:ext>
            </a:extLst>
          </p:cNvPr>
          <p:cNvSpPr/>
          <p:nvPr/>
        </p:nvSpPr>
        <p:spPr>
          <a:xfrm>
            <a:off x="1246462" y="2128454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F573966-531A-0272-1F3B-0D7A0063667E}"/>
              </a:ext>
            </a:extLst>
          </p:cNvPr>
          <p:cNvSpPr/>
          <p:nvPr/>
        </p:nvSpPr>
        <p:spPr>
          <a:xfrm>
            <a:off x="3398255" y="1213814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82CE111-DD4F-94E1-3D89-AAD0B80CB4A1}"/>
              </a:ext>
            </a:extLst>
          </p:cNvPr>
          <p:cNvSpPr/>
          <p:nvPr/>
        </p:nvSpPr>
        <p:spPr>
          <a:xfrm>
            <a:off x="729641" y="3628614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A20270C-CDF4-63E8-9A11-CB2CE349B34E}"/>
              </a:ext>
            </a:extLst>
          </p:cNvPr>
          <p:cNvSpPr/>
          <p:nvPr/>
        </p:nvSpPr>
        <p:spPr>
          <a:xfrm>
            <a:off x="1242440" y="2941220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1891705-56B6-82C2-69F2-2C3BB8841BBC}"/>
              </a:ext>
            </a:extLst>
          </p:cNvPr>
          <p:cNvSpPr/>
          <p:nvPr/>
        </p:nvSpPr>
        <p:spPr>
          <a:xfrm>
            <a:off x="715513" y="2520714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9850DBD-B4B9-4090-139E-EF5EE182D109}"/>
              </a:ext>
            </a:extLst>
          </p:cNvPr>
          <p:cNvSpPr/>
          <p:nvPr/>
        </p:nvSpPr>
        <p:spPr>
          <a:xfrm>
            <a:off x="3738237" y="2573219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EC2B14F-CF41-26D0-F356-88BC00007CEE}"/>
              </a:ext>
            </a:extLst>
          </p:cNvPr>
          <p:cNvSpPr/>
          <p:nvPr/>
        </p:nvSpPr>
        <p:spPr>
          <a:xfrm>
            <a:off x="3945739" y="3929686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E61EE8BE-6AED-6E1C-015F-3355B19F4539}"/>
              </a:ext>
            </a:extLst>
          </p:cNvPr>
          <p:cNvSpPr/>
          <p:nvPr/>
        </p:nvSpPr>
        <p:spPr>
          <a:xfrm>
            <a:off x="1558973" y="3560295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A6269362-74FE-A19C-8E7D-D42508E4A6C2}"/>
              </a:ext>
            </a:extLst>
          </p:cNvPr>
          <p:cNvSpPr/>
          <p:nvPr/>
        </p:nvSpPr>
        <p:spPr>
          <a:xfrm>
            <a:off x="2689575" y="1509896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7BC59C6-C63D-BC2F-2A00-2C057E079D82}"/>
              </a:ext>
            </a:extLst>
          </p:cNvPr>
          <p:cNvSpPr/>
          <p:nvPr/>
        </p:nvSpPr>
        <p:spPr>
          <a:xfrm>
            <a:off x="3216784" y="4203286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1BE817D0-C634-A002-6BEC-D03C7DC5EA6F}"/>
              </a:ext>
            </a:extLst>
          </p:cNvPr>
          <p:cNvSpPr/>
          <p:nvPr/>
        </p:nvSpPr>
        <p:spPr>
          <a:xfrm>
            <a:off x="2946460" y="749646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9A404197-02B3-6D61-2DD5-AC96DA81D8CB}"/>
              </a:ext>
            </a:extLst>
          </p:cNvPr>
          <p:cNvSpPr/>
          <p:nvPr/>
        </p:nvSpPr>
        <p:spPr>
          <a:xfrm>
            <a:off x="2305825" y="869980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EE05061E-C5D2-66F8-5451-3D9F1C177D3B}"/>
              </a:ext>
            </a:extLst>
          </p:cNvPr>
          <p:cNvSpPr/>
          <p:nvPr/>
        </p:nvSpPr>
        <p:spPr>
          <a:xfrm>
            <a:off x="4100474" y="1123612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8A3ECEED-DA58-700F-EB79-65BC92D84AE4}"/>
              </a:ext>
            </a:extLst>
          </p:cNvPr>
          <p:cNvSpPr/>
          <p:nvPr/>
        </p:nvSpPr>
        <p:spPr>
          <a:xfrm>
            <a:off x="2435792" y="4384642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B3359504-0C30-3186-823F-8FE0B90A82C4}"/>
              </a:ext>
            </a:extLst>
          </p:cNvPr>
          <p:cNvSpPr/>
          <p:nvPr/>
        </p:nvSpPr>
        <p:spPr>
          <a:xfrm>
            <a:off x="1732533" y="4239998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7" name="图形 36" descr="魔鬼表情，实心填充">
            <a:extLst>
              <a:ext uri="{FF2B5EF4-FFF2-40B4-BE49-F238E27FC236}">
                <a16:creationId xmlns:a16="http://schemas.microsoft.com/office/drawing/2014/main" id="{2DDA408A-3C9F-59FC-C9E2-A883537DC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5773" y="2994105"/>
            <a:ext cx="1371264" cy="1371264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F616CED-8CCC-4A69-41A8-278C899C596E}"/>
              </a:ext>
            </a:extLst>
          </p:cNvPr>
          <p:cNvSpPr txBox="1"/>
          <p:nvPr/>
        </p:nvSpPr>
        <p:spPr>
          <a:xfrm>
            <a:off x="8028459" y="3865946"/>
            <a:ext cx="90859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Au(79)</a:t>
            </a:r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F920D66-9E37-5FF5-82B5-961686DE0C02}"/>
              </a:ext>
            </a:extLst>
          </p:cNvPr>
          <p:cNvSpPr/>
          <p:nvPr/>
        </p:nvSpPr>
        <p:spPr>
          <a:xfrm>
            <a:off x="4388150" y="1710229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5364FAFC-CAB8-C567-6EDD-9B0E4C56F5AF}"/>
              </a:ext>
            </a:extLst>
          </p:cNvPr>
          <p:cNvSpPr/>
          <p:nvPr/>
        </p:nvSpPr>
        <p:spPr>
          <a:xfrm>
            <a:off x="4520983" y="3660964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FCBD290F-B6BD-9058-1279-EB949DCE3FCE}"/>
              </a:ext>
            </a:extLst>
          </p:cNvPr>
          <p:cNvSpPr/>
          <p:nvPr/>
        </p:nvSpPr>
        <p:spPr>
          <a:xfrm>
            <a:off x="4535848" y="2981412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03164399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6399" y="3527544"/>
            <a:ext cx="1847501" cy="144447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5FFF24D-AD25-ECA3-7553-BF2375F51954}"/>
              </a:ext>
            </a:extLst>
          </p:cNvPr>
          <p:cNvSpPr txBox="1"/>
          <p:nvPr/>
        </p:nvSpPr>
        <p:spPr>
          <a:xfrm>
            <a:off x="675250" y="908593"/>
            <a:ext cx="47126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4000" b="1" kern="100">
                <a:solidFill>
                  <a:schemeClr val="bg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Do you love gold?</a:t>
            </a:r>
            <a:endParaRPr lang="zh-CN" altLang="zh-CN" sz="4000" b="1" kern="100">
              <a:solidFill>
                <a:schemeClr val="bg1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026" name="Picture 2" descr="Understanding the different measures of purity of gold | Mint">
            <a:extLst>
              <a:ext uri="{FF2B5EF4-FFF2-40B4-BE49-F238E27FC236}">
                <a16:creationId xmlns:a16="http://schemas.microsoft.com/office/drawing/2014/main" id="{395D0B8B-E3EE-2BD6-E9EF-EF44EF996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840" y="2106571"/>
            <a:ext cx="3214465" cy="181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FFDCECC-D67B-290F-5648-A196E3BED39B}"/>
              </a:ext>
            </a:extLst>
          </p:cNvPr>
          <p:cNvSpPr txBox="1"/>
          <p:nvPr/>
        </p:nvSpPr>
        <p:spPr>
          <a:xfrm>
            <a:off x="1299115" y="3117566"/>
            <a:ext cx="1386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800" kern="100">
                <a:solidFill>
                  <a:schemeClr val="bg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Wealth</a:t>
            </a:r>
            <a:endParaRPr lang="zh-CN" altLang="zh-CN" sz="2800" kern="100">
              <a:solidFill>
                <a:schemeClr val="bg1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6F75F61-189E-D205-EA1D-1D6697F985E2}"/>
              </a:ext>
            </a:extLst>
          </p:cNvPr>
          <p:cNvSpPr txBox="1"/>
          <p:nvPr/>
        </p:nvSpPr>
        <p:spPr>
          <a:xfrm>
            <a:off x="5183946" y="3931454"/>
            <a:ext cx="1386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800" kern="10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Nobility</a:t>
            </a:r>
            <a:endParaRPr lang="zh-CN" altLang="zh-CN" sz="2800" kern="100">
              <a:solidFill>
                <a:schemeClr val="bg1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D1DDB27-CD3D-3CB2-5EB4-9E5E7B7C5DBA}"/>
              </a:ext>
            </a:extLst>
          </p:cNvPr>
          <p:cNvSpPr txBox="1"/>
          <p:nvPr/>
        </p:nvSpPr>
        <p:spPr>
          <a:xfrm>
            <a:off x="6294093" y="2310140"/>
            <a:ext cx="1386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800" kern="100">
                <a:solidFill>
                  <a:schemeClr val="bg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Rarity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CF2B166-4A50-898A-B9A6-30C7E5B59410}"/>
              </a:ext>
            </a:extLst>
          </p:cNvPr>
          <p:cNvSpPr txBox="1"/>
          <p:nvPr/>
        </p:nvSpPr>
        <p:spPr>
          <a:xfrm>
            <a:off x="1421611" y="1570487"/>
            <a:ext cx="5354573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1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he main factories of </a:t>
            </a:r>
            <a:r>
              <a:rPr lang="en-US" altLang="zh-CN" sz="180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gold</a:t>
            </a:r>
            <a:r>
              <a:rPr lang="en-US" altLang="zh-CN" sz="1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in the universe</a:t>
            </a:r>
          </a:p>
          <a:p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However,</a:t>
            </a:r>
          </a:p>
          <a:p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Probability of neutron star merger is </a:t>
            </a:r>
            <a:r>
              <a:rPr lang="en-US" alt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small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Gold is </a:t>
            </a:r>
            <a:r>
              <a:rPr lang="en-US" alt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rare </a:t>
            </a:r>
            <a:r>
              <a:rPr lang="en-US" altLang="zh-CN" sz="1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 the whole universe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B66696-5986-0A9B-698E-3CB4E6E23C78}"/>
              </a:ext>
            </a:extLst>
          </p:cNvPr>
          <p:cNvSpPr txBox="1"/>
          <p:nvPr/>
        </p:nvSpPr>
        <p:spPr>
          <a:xfrm>
            <a:off x="333957" y="368804"/>
            <a:ext cx="28105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Neutron star merger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137904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BC7501-5992-412F-B8B9-2FCB3397035E}"/>
              </a:ext>
            </a:extLst>
          </p:cNvPr>
          <p:cNvSpPr txBox="1"/>
          <p:nvPr/>
        </p:nvSpPr>
        <p:spPr>
          <a:xfrm>
            <a:off x="402657" y="1412458"/>
            <a:ext cx="8552021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50800" tIns="50800" rIns="50800" bIns="50800" spcCol="38100" anchor="ctr">
            <a:spAutoFit/>
          </a:bodyPr>
          <a:lstStyle/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7200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微软雅黑" pitchFamily="34" charset="-122"/>
                <a:cs typeface="+mn-cs"/>
              </a:rPr>
              <a:t>5. Dying Low Mass Star</a:t>
            </a:r>
          </a:p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7200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微软雅黑" pitchFamily="34" charset="-122"/>
                <a:cs typeface="+mn-cs"/>
              </a:rPr>
              <a:t>              </a:t>
            </a:r>
            <a:r>
              <a:rPr lang="en-US" altLang="zh-CN" sz="7200" ker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微软雅黑" pitchFamily="34" charset="-122"/>
                <a:cs typeface="+mn-cs"/>
              </a:rPr>
              <a:t>s-process</a:t>
            </a:r>
            <a:endParaRPr lang="zh-CN" altLang="en-US" sz="7200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1598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云形 4">
            <a:extLst>
              <a:ext uri="{FF2B5EF4-FFF2-40B4-BE49-F238E27FC236}">
                <a16:creationId xmlns:a16="http://schemas.microsoft.com/office/drawing/2014/main" id="{3F377415-1B75-F2E8-D2AB-EA490EF48B29}"/>
              </a:ext>
            </a:extLst>
          </p:cNvPr>
          <p:cNvSpPr/>
          <p:nvPr/>
        </p:nvSpPr>
        <p:spPr>
          <a:xfrm>
            <a:off x="1432358" y="2592612"/>
            <a:ext cx="2443210" cy="1958902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0" name="Picture 2" descr="Cassiopeia A Supernova Remnant - NASA Science">
            <a:extLst>
              <a:ext uri="{FF2B5EF4-FFF2-40B4-BE49-F238E27FC236}">
                <a16:creationId xmlns:a16="http://schemas.microsoft.com/office/drawing/2014/main" id="{84A8AB08-D461-82E2-0CD4-E82C8ABC1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61" y="192506"/>
            <a:ext cx="2084044" cy="208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31E843F-2B6E-63B3-373F-18B13AB75055}"/>
              </a:ext>
            </a:extLst>
          </p:cNvPr>
          <p:cNvSpPr txBox="1"/>
          <p:nvPr/>
        </p:nvSpPr>
        <p:spPr>
          <a:xfrm>
            <a:off x="1320983" y="1949929"/>
            <a:ext cx="157256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altLang="zh-CN" sz="1200" kern="1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12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upernova</a:t>
            </a:r>
            <a:endParaRPr lang="zh-CN" altLang="zh-CN" sz="1200" kern="10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01A0BC7C-FBB1-31BE-8767-0BFB6D8A084F}"/>
              </a:ext>
            </a:extLst>
          </p:cNvPr>
          <p:cNvSpPr/>
          <p:nvPr/>
        </p:nvSpPr>
        <p:spPr>
          <a:xfrm>
            <a:off x="1230983" y="1132101"/>
            <a:ext cx="180000" cy="178068"/>
          </a:xfrm>
          <a:prstGeom prst="ellipse">
            <a:avLst/>
          </a:prstGeom>
          <a:solidFill>
            <a:srgbClr val="F2F2F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098" name="Picture 2" descr="Anatomy | Black Holes – NASA Universe Exploration">
            <a:extLst>
              <a:ext uri="{FF2B5EF4-FFF2-40B4-BE49-F238E27FC236}">
                <a16:creationId xmlns:a16="http://schemas.microsoft.com/office/drawing/2014/main" id="{A089C65A-635B-F5AB-25B6-B8AC5C998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232" y="1380660"/>
            <a:ext cx="771520" cy="43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AADA33C-E982-2EEC-6DF4-FA7B16C64D46}"/>
              </a:ext>
            </a:extLst>
          </p:cNvPr>
          <p:cNvSpPr txBox="1"/>
          <p:nvPr/>
        </p:nvSpPr>
        <p:spPr>
          <a:xfrm>
            <a:off x="3674443" y="367238"/>
            <a:ext cx="115984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altLang="zh-CN" sz="12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Neutron star</a:t>
            </a:r>
            <a:endParaRPr lang="zh-CN" altLang="zh-CN" sz="1200" kern="10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851F6E1-0151-D1DE-E775-CFC81FC31C40}"/>
              </a:ext>
            </a:extLst>
          </p:cNvPr>
          <p:cNvSpPr txBox="1"/>
          <p:nvPr/>
        </p:nvSpPr>
        <p:spPr>
          <a:xfrm>
            <a:off x="4011459" y="1459150"/>
            <a:ext cx="110191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altLang="zh-CN" sz="1200" kern="1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Black hole</a:t>
            </a:r>
            <a:endParaRPr lang="zh-CN" altLang="zh-CN" sz="1200" kern="10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980781E-733F-84B6-CDA8-DBBD74AE8BF9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2363005" y="543655"/>
            <a:ext cx="1106543" cy="690873"/>
          </a:xfrm>
          <a:prstGeom prst="straightConnector1">
            <a:avLst/>
          </a:prstGeom>
          <a:noFill/>
          <a:ln w="19050" cap="flat">
            <a:solidFill>
              <a:schemeClr val="bg1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4665E39-1F59-F2F6-4658-0B705E9488D5}"/>
              </a:ext>
            </a:extLst>
          </p:cNvPr>
          <p:cNvCxnSpPr>
            <a:cxnSpLocks/>
            <a:stCxn id="20" idx="3"/>
            <a:endCxn id="4098" idx="1"/>
          </p:cNvCxnSpPr>
          <p:nvPr/>
        </p:nvCxnSpPr>
        <p:spPr>
          <a:xfrm>
            <a:off x="2363005" y="1234528"/>
            <a:ext cx="824227" cy="363122"/>
          </a:xfrm>
          <a:prstGeom prst="straightConnector1">
            <a:avLst/>
          </a:prstGeom>
          <a:noFill/>
          <a:ln w="19050" cap="flat">
            <a:solidFill>
              <a:schemeClr val="bg1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E86B6E6-D935-314A-F27E-74358533045C}"/>
              </a:ext>
            </a:extLst>
          </p:cNvPr>
          <p:cNvCxnSpPr>
            <a:cxnSpLocks/>
          </p:cNvCxnSpPr>
          <p:nvPr/>
        </p:nvCxnSpPr>
        <p:spPr>
          <a:xfrm>
            <a:off x="885524" y="3545081"/>
            <a:ext cx="383181" cy="4312"/>
          </a:xfrm>
          <a:prstGeom prst="straightConnector1">
            <a:avLst/>
          </a:prstGeom>
          <a:noFill/>
          <a:ln w="57150" cap="flat">
            <a:solidFill>
              <a:schemeClr val="bg1"/>
            </a:solidFill>
            <a:prstDash val="sysDash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FB7C58A-62EE-84CB-B4BD-B0A09E4DE24B}"/>
              </a:ext>
            </a:extLst>
          </p:cNvPr>
          <p:cNvCxnSpPr/>
          <p:nvPr/>
        </p:nvCxnSpPr>
        <p:spPr>
          <a:xfrm flipV="1">
            <a:off x="885524" y="2295801"/>
            <a:ext cx="0" cy="1268531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5DE5D87-6917-AB1E-7576-A66DBB06147B}"/>
              </a:ext>
            </a:extLst>
          </p:cNvPr>
          <p:cNvCxnSpPr>
            <a:cxnSpLocks/>
          </p:cNvCxnSpPr>
          <p:nvPr/>
        </p:nvCxnSpPr>
        <p:spPr>
          <a:xfrm>
            <a:off x="4011459" y="3564332"/>
            <a:ext cx="2536711" cy="0"/>
          </a:xfrm>
          <a:prstGeom prst="straightConnector1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26" name="Picture 2" descr="恒星と惑星の違いとは？ 〜恒？惑？〜』 - SPACE Media">
            <a:extLst>
              <a:ext uri="{FF2B5EF4-FFF2-40B4-BE49-F238E27FC236}">
                <a16:creationId xmlns:a16="http://schemas.microsoft.com/office/drawing/2014/main" id="{B7B8FDD4-F90F-C571-A836-11F8B920F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3" r="17111"/>
          <a:stretch/>
        </p:blipFill>
        <p:spPr bwMode="auto">
          <a:xfrm>
            <a:off x="6907843" y="3010579"/>
            <a:ext cx="1872352" cy="150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44E28769-6C85-0383-4D9E-D098297D46D9}"/>
              </a:ext>
            </a:extLst>
          </p:cNvPr>
          <p:cNvSpPr txBox="1"/>
          <p:nvPr/>
        </p:nvSpPr>
        <p:spPr>
          <a:xfrm>
            <a:off x="1808839" y="3979586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79A4FC2-EC72-9D7D-7470-9FDBCD0B5A50}"/>
              </a:ext>
            </a:extLst>
          </p:cNvPr>
          <p:cNvSpPr txBox="1"/>
          <p:nvPr/>
        </p:nvSpPr>
        <p:spPr>
          <a:xfrm>
            <a:off x="1656379" y="3395231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A5662DF-F717-764E-0233-6B45C88A232C}"/>
              </a:ext>
            </a:extLst>
          </p:cNvPr>
          <p:cNvSpPr txBox="1"/>
          <p:nvPr/>
        </p:nvSpPr>
        <p:spPr>
          <a:xfrm>
            <a:off x="2113639" y="4284386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BFCDA62-B059-36CF-6C5E-7D8838C6E946}"/>
              </a:ext>
            </a:extLst>
          </p:cNvPr>
          <p:cNvSpPr txBox="1"/>
          <p:nvPr/>
        </p:nvSpPr>
        <p:spPr>
          <a:xfrm>
            <a:off x="3114362" y="2653068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FFF2290-5E31-FD1D-088B-B17453D2B2AD}"/>
              </a:ext>
            </a:extLst>
          </p:cNvPr>
          <p:cNvSpPr txBox="1"/>
          <p:nvPr/>
        </p:nvSpPr>
        <p:spPr>
          <a:xfrm>
            <a:off x="3287191" y="3026032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143D8DF-4621-2D83-A661-C4212C551679}"/>
              </a:ext>
            </a:extLst>
          </p:cNvPr>
          <p:cNvSpPr txBox="1"/>
          <p:nvPr/>
        </p:nvSpPr>
        <p:spPr>
          <a:xfrm>
            <a:off x="3155187" y="3994630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D743E41-E815-E405-8530-6EC62A2D3877}"/>
              </a:ext>
            </a:extLst>
          </p:cNvPr>
          <p:cNvSpPr txBox="1"/>
          <p:nvPr/>
        </p:nvSpPr>
        <p:spPr>
          <a:xfrm>
            <a:off x="1961239" y="4131986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073CDC3-36E9-FEFE-90ED-1A74CD4207DE}"/>
              </a:ext>
            </a:extLst>
          </p:cNvPr>
          <p:cNvSpPr txBox="1"/>
          <p:nvPr/>
        </p:nvSpPr>
        <p:spPr>
          <a:xfrm>
            <a:off x="2113639" y="4284386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217E57E-8E95-31A4-5FB1-C48B5AEDAEBB}"/>
              </a:ext>
            </a:extLst>
          </p:cNvPr>
          <p:cNvSpPr txBox="1"/>
          <p:nvPr/>
        </p:nvSpPr>
        <p:spPr>
          <a:xfrm>
            <a:off x="2236159" y="2553901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AAFF9AF-ECB9-2F09-3621-593BB1846B7D}"/>
              </a:ext>
            </a:extLst>
          </p:cNvPr>
          <p:cNvSpPr txBox="1"/>
          <p:nvPr/>
        </p:nvSpPr>
        <p:spPr>
          <a:xfrm>
            <a:off x="2696557" y="4253357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76A60E2-0EF9-69DB-63AB-3D61BD013CA4}"/>
              </a:ext>
            </a:extLst>
          </p:cNvPr>
          <p:cNvSpPr txBox="1"/>
          <p:nvPr/>
        </p:nvSpPr>
        <p:spPr>
          <a:xfrm>
            <a:off x="2675259" y="3164531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B890939-BE80-686A-956A-C696437FCC69}"/>
              </a:ext>
            </a:extLst>
          </p:cNvPr>
          <p:cNvSpPr txBox="1"/>
          <p:nvPr/>
        </p:nvSpPr>
        <p:spPr>
          <a:xfrm>
            <a:off x="2236158" y="3035799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91C5AB5-0105-89D9-54E3-B70218954CB0}"/>
              </a:ext>
            </a:extLst>
          </p:cNvPr>
          <p:cNvSpPr txBox="1"/>
          <p:nvPr/>
        </p:nvSpPr>
        <p:spPr>
          <a:xfrm>
            <a:off x="2570839" y="3600993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C61BBB0-6199-3A2D-D708-0BE76D4EA14B}"/>
              </a:ext>
            </a:extLst>
          </p:cNvPr>
          <p:cNvSpPr txBox="1"/>
          <p:nvPr/>
        </p:nvSpPr>
        <p:spPr>
          <a:xfrm>
            <a:off x="3093064" y="3483166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7256529-AD98-D895-BA9F-C36FAE28C3B2}"/>
              </a:ext>
            </a:extLst>
          </p:cNvPr>
          <p:cNvSpPr txBox="1"/>
          <p:nvPr/>
        </p:nvSpPr>
        <p:spPr>
          <a:xfrm>
            <a:off x="2089636" y="3521592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BF7C3B5-0653-739D-73AD-12F348A24B3E}"/>
              </a:ext>
            </a:extLst>
          </p:cNvPr>
          <p:cNvSpPr txBox="1"/>
          <p:nvPr/>
        </p:nvSpPr>
        <p:spPr>
          <a:xfrm>
            <a:off x="1506763" y="4572581"/>
            <a:ext cx="253671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altLang="zh-CN" sz="12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Remnent (with </a:t>
            </a:r>
            <a:r>
              <a:rPr lang="en-US" altLang="zh-CN" sz="1200" kern="1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Heavy Elements)</a:t>
            </a:r>
            <a:endParaRPr lang="zh-CN" altLang="zh-CN" sz="1200" kern="10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AFCDB58-FCBD-73D4-AB1C-C308F2CAE11E}"/>
              </a:ext>
            </a:extLst>
          </p:cNvPr>
          <p:cNvSpPr txBox="1"/>
          <p:nvPr/>
        </p:nvSpPr>
        <p:spPr>
          <a:xfrm>
            <a:off x="6486045" y="4598621"/>
            <a:ext cx="253671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altLang="zh-CN" sz="12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Later Star (with </a:t>
            </a:r>
            <a:r>
              <a:rPr lang="en-US" altLang="zh-CN" sz="1200" kern="1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Heavy Elements)</a:t>
            </a:r>
            <a:r>
              <a:rPr lang="en-US" altLang="zh-CN" sz="12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zh-CN" sz="1200" kern="10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9A89734-D46B-41E1-3893-A48144E7738C}"/>
              </a:ext>
            </a:extLst>
          </p:cNvPr>
          <p:cNvSpPr txBox="1"/>
          <p:nvPr/>
        </p:nvSpPr>
        <p:spPr>
          <a:xfrm>
            <a:off x="7523642" y="3231831"/>
            <a:ext cx="56834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D5C7069-5C90-8C27-73FC-9BB83742E64A}"/>
              </a:ext>
            </a:extLst>
          </p:cNvPr>
          <p:cNvSpPr txBox="1"/>
          <p:nvPr/>
        </p:nvSpPr>
        <p:spPr>
          <a:xfrm>
            <a:off x="7523642" y="3244593"/>
            <a:ext cx="56834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2FF37F3-DA82-E248-F4A9-27DCB3596BEB}"/>
              </a:ext>
            </a:extLst>
          </p:cNvPr>
          <p:cNvSpPr txBox="1"/>
          <p:nvPr/>
        </p:nvSpPr>
        <p:spPr>
          <a:xfrm>
            <a:off x="7676042" y="3396993"/>
            <a:ext cx="56834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8D473A9-D620-AA39-C88B-329AD8C6AC1A}"/>
              </a:ext>
            </a:extLst>
          </p:cNvPr>
          <p:cNvSpPr txBox="1"/>
          <p:nvPr/>
        </p:nvSpPr>
        <p:spPr>
          <a:xfrm>
            <a:off x="7819597" y="3700266"/>
            <a:ext cx="56834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475804E-E0B8-4DF1-786E-57A2C65FB7F0}"/>
              </a:ext>
            </a:extLst>
          </p:cNvPr>
          <p:cNvSpPr txBox="1"/>
          <p:nvPr/>
        </p:nvSpPr>
        <p:spPr>
          <a:xfrm>
            <a:off x="7970317" y="3230693"/>
            <a:ext cx="56834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0E29D42-450F-0C82-E94F-54234D053CF2}"/>
              </a:ext>
            </a:extLst>
          </p:cNvPr>
          <p:cNvSpPr txBox="1"/>
          <p:nvPr/>
        </p:nvSpPr>
        <p:spPr>
          <a:xfrm>
            <a:off x="7335538" y="3893978"/>
            <a:ext cx="56834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71B6E11-F035-A9A3-B3DF-7917AC11C02D}"/>
              </a:ext>
            </a:extLst>
          </p:cNvPr>
          <p:cNvSpPr txBox="1"/>
          <p:nvPr/>
        </p:nvSpPr>
        <p:spPr>
          <a:xfrm>
            <a:off x="8112614" y="3735414"/>
            <a:ext cx="56834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F275F51-25B3-9ABB-40C8-20744571F4C6}"/>
              </a:ext>
            </a:extLst>
          </p:cNvPr>
          <p:cNvSpPr txBox="1"/>
          <p:nvPr/>
        </p:nvSpPr>
        <p:spPr>
          <a:xfrm>
            <a:off x="7213397" y="3424405"/>
            <a:ext cx="56834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C3132DB8-AE01-32C9-026F-4C4523193CFD}"/>
              </a:ext>
            </a:extLst>
          </p:cNvPr>
          <p:cNvSpPr/>
          <p:nvPr/>
        </p:nvSpPr>
        <p:spPr>
          <a:xfrm>
            <a:off x="3510869" y="410679"/>
            <a:ext cx="180000" cy="178068"/>
          </a:xfrm>
          <a:prstGeom prst="ellipse">
            <a:avLst/>
          </a:prstGeom>
          <a:solidFill>
            <a:srgbClr val="F2F2F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074" name="Picture 2" descr="Neutron star mergers may create much of the universe's gold | Science | AAAS">
            <a:extLst>
              <a:ext uri="{FF2B5EF4-FFF2-40B4-BE49-F238E27FC236}">
                <a16:creationId xmlns:a16="http://schemas.microsoft.com/office/drawing/2014/main" id="{54962DE8-FAF1-7347-41F0-F773A6552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246" y="209230"/>
            <a:ext cx="1436139" cy="8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A440C252-916C-FC32-D8EA-7628F7886DB1}"/>
              </a:ext>
            </a:extLst>
          </p:cNvPr>
          <p:cNvCxnSpPr>
            <a:cxnSpLocks/>
          </p:cNvCxnSpPr>
          <p:nvPr/>
        </p:nvCxnSpPr>
        <p:spPr>
          <a:xfrm>
            <a:off x="4780986" y="508536"/>
            <a:ext cx="556002" cy="0"/>
          </a:xfrm>
          <a:prstGeom prst="straightConnector1">
            <a:avLst/>
          </a:prstGeom>
          <a:noFill/>
          <a:ln w="19050" cap="flat">
            <a:solidFill>
              <a:schemeClr val="bg1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F67920E-5775-4C33-8C73-247918562729}"/>
              </a:ext>
            </a:extLst>
          </p:cNvPr>
          <p:cNvCxnSpPr>
            <a:cxnSpLocks/>
          </p:cNvCxnSpPr>
          <p:nvPr/>
        </p:nvCxnSpPr>
        <p:spPr>
          <a:xfrm flipV="1">
            <a:off x="6267336" y="1132101"/>
            <a:ext cx="0" cy="956327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D420D1-5B79-B1EF-6426-82EE27CB454E}"/>
              </a:ext>
            </a:extLst>
          </p:cNvPr>
          <p:cNvCxnSpPr>
            <a:cxnSpLocks/>
          </p:cNvCxnSpPr>
          <p:nvPr/>
        </p:nvCxnSpPr>
        <p:spPr>
          <a:xfrm flipH="1" flipV="1">
            <a:off x="3080395" y="2098372"/>
            <a:ext cx="3216826" cy="1269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C0849C0-750D-A023-3B9A-63157179CF12}"/>
              </a:ext>
            </a:extLst>
          </p:cNvPr>
          <p:cNvCxnSpPr>
            <a:cxnSpLocks/>
          </p:cNvCxnSpPr>
          <p:nvPr/>
        </p:nvCxnSpPr>
        <p:spPr>
          <a:xfrm>
            <a:off x="3102410" y="2069565"/>
            <a:ext cx="0" cy="437873"/>
          </a:xfrm>
          <a:prstGeom prst="straightConnector1">
            <a:avLst/>
          </a:prstGeom>
          <a:noFill/>
          <a:ln w="57150" cap="flat">
            <a:solidFill>
              <a:schemeClr val="bg1"/>
            </a:solidFill>
            <a:prstDash val="sysDash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F3701FBD-BA6B-55AE-AA0A-B69A43D6CA2C}"/>
              </a:ext>
            </a:extLst>
          </p:cNvPr>
          <p:cNvSpPr txBox="1"/>
          <p:nvPr/>
        </p:nvSpPr>
        <p:spPr>
          <a:xfrm>
            <a:off x="6946286" y="366782"/>
            <a:ext cx="174662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altLang="zh-CN" sz="12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Neutron star merger</a:t>
            </a:r>
            <a:endParaRPr lang="zh-CN" altLang="zh-CN" sz="1200" kern="10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E9229C-2F12-8441-A73C-6CFF3AB05DD8}"/>
              </a:ext>
            </a:extLst>
          </p:cNvPr>
          <p:cNvSpPr txBox="1"/>
          <p:nvPr/>
        </p:nvSpPr>
        <p:spPr>
          <a:xfrm>
            <a:off x="7781742" y="4031339"/>
            <a:ext cx="56834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</p:spTree>
    <p:extLst>
      <p:ext uri="{BB962C8B-B14F-4D97-AF65-F5344CB8AC3E}">
        <p14:creationId xmlns:p14="http://schemas.microsoft.com/office/powerpoint/2010/main" val="2062165520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36BA6A3-20AA-2138-F364-AF5D0165A70A}"/>
              </a:ext>
            </a:extLst>
          </p:cNvPr>
          <p:cNvSpPr txBox="1"/>
          <p:nvPr/>
        </p:nvSpPr>
        <p:spPr>
          <a:xfrm>
            <a:off x="1535229" y="2279362"/>
            <a:ext cx="6481201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3200" b="1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Another branch story begins~</a:t>
            </a:r>
            <a:endParaRPr lang="zh-CN" altLang="en-US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814142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531E843F-2B6E-63B3-373F-18B13AB75055}"/>
              </a:ext>
            </a:extLst>
          </p:cNvPr>
          <p:cNvSpPr txBox="1"/>
          <p:nvPr/>
        </p:nvSpPr>
        <p:spPr>
          <a:xfrm>
            <a:off x="3775675" y="4147381"/>
            <a:ext cx="1178737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altLang="zh-CN" sz="12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Red giant</a:t>
            </a:r>
            <a:endParaRPr lang="zh-CN" altLang="zh-CN" sz="1200" kern="10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2" descr="Red Giant Star: Journey to the Late Stages of Stellar Life - The Planets">
            <a:extLst>
              <a:ext uri="{FF2B5EF4-FFF2-40B4-BE49-F238E27FC236}">
                <a16:creationId xmlns:a16="http://schemas.microsoft.com/office/drawing/2014/main" id="{FED5783F-1FA4-E02C-BA41-CC1405A71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908" y="1354458"/>
            <a:ext cx="3634490" cy="252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09A8BF9-01F6-A820-89F8-8EB3E1145ED5}"/>
              </a:ext>
            </a:extLst>
          </p:cNvPr>
          <p:cNvSpPr txBox="1"/>
          <p:nvPr/>
        </p:nvSpPr>
        <p:spPr>
          <a:xfrm>
            <a:off x="534537" y="419319"/>
            <a:ext cx="215487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Agb star period</a:t>
            </a:r>
            <a:endParaRPr lang="zh-CN" altLang="en-US"/>
          </a:p>
        </p:txBody>
      </p:sp>
      <p:sp>
        <p:nvSpPr>
          <p:cNvPr id="5" name="云形 4">
            <a:extLst>
              <a:ext uri="{FF2B5EF4-FFF2-40B4-BE49-F238E27FC236}">
                <a16:creationId xmlns:a16="http://schemas.microsoft.com/office/drawing/2014/main" id="{035F59BD-A733-FB92-2446-251D571BDD44}"/>
              </a:ext>
            </a:extLst>
          </p:cNvPr>
          <p:cNvSpPr/>
          <p:nvPr/>
        </p:nvSpPr>
        <p:spPr>
          <a:xfrm rot="1314029">
            <a:off x="2955122" y="1309036"/>
            <a:ext cx="1641107" cy="914400"/>
          </a:xfrm>
          <a:prstGeom prst="cloud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云形 5">
            <a:extLst>
              <a:ext uri="{FF2B5EF4-FFF2-40B4-BE49-F238E27FC236}">
                <a16:creationId xmlns:a16="http://schemas.microsoft.com/office/drawing/2014/main" id="{6415CDEE-AFE2-4A8E-1408-350C2B2A2D2C}"/>
              </a:ext>
            </a:extLst>
          </p:cNvPr>
          <p:cNvSpPr/>
          <p:nvPr/>
        </p:nvSpPr>
        <p:spPr>
          <a:xfrm rot="19847792">
            <a:off x="1149989" y="1459013"/>
            <a:ext cx="1641107" cy="914400"/>
          </a:xfrm>
          <a:prstGeom prst="cloud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云形 6">
            <a:extLst>
              <a:ext uri="{FF2B5EF4-FFF2-40B4-BE49-F238E27FC236}">
                <a16:creationId xmlns:a16="http://schemas.microsoft.com/office/drawing/2014/main" id="{E99F23CD-1B49-A7EA-F231-F6C1CF6023FE}"/>
              </a:ext>
            </a:extLst>
          </p:cNvPr>
          <p:cNvSpPr/>
          <p:nvPr/>
        </p:nvSpPr>
        <p:spPr>
          <a:xfrm>
            <a:off x="2023251" y="2464511"/>
            <a:ext cx="1641107" cy="914400"/>
          </a:xfrm>
          <a:prstGeom prst="cloud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新月形 7">
            <a:extLst>
              <a:ext uri="{FF2B5EF4-FFF2-40B4-BE49-F238E27FC236}">
                <a16:creationId xmlns:a16="http://schemas.microsoft.com/office/drawing/2014/main" id="{02B00CCA-9A56-CBE6-ADB8-5EE519CDB7E4}"/>
              </a:ext>
            </a:extLst>
          </p:cNvPr>
          <p:cNvSpPr/>
          <p:nvPr/>
        </p:nvSpPr>
        <p:spPr>
          <a:xfrm rot="13574737">
            <a:off x="2095841" y="2040168"/>
            <a:ext cx="331297" cy="657189"/>
          </a:xfrm>
          <a:prstGeom prst="moon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新月形 8">
            <a:extLst>
              <a:ext uri="{FF2B5EF4-FFF2-40B4-BE49-F238E27FC236}">
                <a16:creationId xmlns:a16="http://schemas.microsoft.com/office/drawing/2014/main" id="{BE0B7A33-E455-BB62-1B07-3A13AF733D05}"/>
              </a:ext>
            </a:extLst>
          </p:cNvPr>
          <p:cNvSpPr/>
          <p:nvPr/>
        </p:nvSpPr>
        <p:spPr>
          <a:xfrm rot="17476705">
            <a:off x="3030980" y="1891380"/>
            <a:ext cx="331297" cy="657189"/>
          </a:xfrm>
          <a:prstGeom prst="moon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新月形 9">
            <a:extLst>
              <a:ext uri="{FF2B5EF4-FFF2-40B4-BE49-F238E27FC236}">
                <a16:creationId xmlns:a16="http://schemas.microsoft.com/office/drawing/2014/main" id="{AB29879F-7694-B82B-4B51-AA0E42E3187E}"/>
              </a:ext>
            </a:extLst>
          </p:cNvPr>
          <p:cNvSpPr/>
          <p:nvPr/>
        </p:nvSpPr>
        <p:spPr>
          <a:xfrm rot="5400000">
            <a:off x="2757203" y="2780222"/>
            <a:ext cx="305337" cy="1197378"/>
          </a:xfrm>
          <a:prstGeom prst="moon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思想气泡: 云 10">
            <a:extLst>
              <a:ext uri="{FF2B5EF4-FFF2-40B4-BE49-F238E27FC236}">
                <a16:creationId xmlns:a16="http://schemas.microsoft.com/office/drawing/2014/main" id="{D889B0A4-EF08-28E6-57CF-6BFB3189D289}"/>
              </a:ext>
            </a:extLst>
          </p:cNvPr>
          <p:cNvSpPr/>
          <p:nvPr/>
        </p:nvSpPr>
        <p:spPr>
          <a:xfrm>
            <a:off x="5417171" y="2419604"/>
            <a:ext cx="3634490" cy="1866276"/>
          </a:xfrm>
          <a:prstGeom prst="cloudCallout">
            <a:avLst>
              <a:gd name="adj1" fmla="val 37445"/>
              <a:gd name="adj2" fmla="val 55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S-process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031495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09A8BF9-01F6-A820-89F8-8EB3E1145ED5}"/>
              </a:ext>
            </a:extLst>
          </p:cNvPr>
          <p:cNvSpPr txBox="1"/>
          <p:nvPr/>
        </p:nvSpPr>
        <p:spPr>
          <a:xfrm>
            <a:off x="535348" y="497326"/>
            <a:ext cx="191428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Agb star core</a:t>
            </a:r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CCA87E8-9DA9-C917-2248-03E9D4CEC390}"/>
              </a:ext>
            </a:extLst>
          </p:cNvPr>
          <p:cNvGrpSpPr/>
          <p:nvPr/>
        </p:nvGrpSpPr>
        <p:grpSpPr>
          <a:xfrm>
            <a:off x="725213" y="1367854"/>
            <a:ext cx="3240000" cy="3177911"/>
            <a:chOff x="1680665" y="2340620"/>
            <a:chExt cx="1620000" cy="16200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34DEDD4-0F1D-4B77-FCB9-E9574D10A0C1}"/>
                </a:ext>
              </a:extLst>
            </p:cNvPr>
            <p:cNvSpPr/>
            <p:nvPr/>
          </p:nvSpPr>
          <p:spPr>
            <a:xfrm>
              <a:off x="1680665" y="2340620"/>
              <a:ext cx="1620000" cy="1620000"/>
            </a:xfrm>
            <a:prstGeom prst="ellipse">
              <a:avLst/>
            </a:prstGeom>
            <a:solidFill>
              <a:srgbClr val="CCFFFF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56DCD93C-E7E5-3D2D-FB70-968B336E9E66}"/>
                </a:ext>
              </a:extLst>
            </p:cNvPr>
            <p:cNvSpPr/>
            <p:nvPr/>
          </p:nvSpPr>
          <p:spPr>
            <a:xfrm>
              <a:off x="1944359" y="2612533"/>
              <a:ext cx="1080000" cy="1080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60181CF-217F-31BC-996E-074B5C0CC1C3}"/>
                </a:ext>
              </a:extLst>
            </p:cNvPr>
            <p:cNvSpPr/>
            <p:nvPr/>
          </p:nvSpPr>
          <p:spPr>
            <a:xfrm>
              <a:off x="2220665" y="2880620"/>
              <a:ext cx="540000" cy="54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1AB1FF5-AF6C-B66A-9FDB-D38040819803}"/>
                </a:ext>
              </a:extLst>
            </p:cNvPr>
            <p:cNvSpPr txBox="1"/>
            <p:nvPr/>
          </p:nvSpPr>
          <p:spPr>
            <a:xfrm>
              <a:off x="2360440" y="3046833"/>
              <a:ext cx="618519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202122"/>
                  </a:solidFill>
                  <a:latin typeface="Arial" panose="020B0604020202020204" pitchFamily="34" charset="0"/>
                  <a:ea typeface="等线" panose="02010600030101010101" pitchFamily="2" charset="-122"/>
                </a:rPr>
                <a:t>C-O</a:t>
              </a:r>
              <a:endParaRPr lang="zh-CN" altLang="en-US" sz="160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0697DF3-EED4-3CE0-C9E7-5FB22EA67882}"/>
                </a:ext>
              </a:extLst>
            </p:cNvPr>
            <p:cNvSpPr txBox="1"/>
            <p:nvPr/>
          </p:nvSpPr>
          <p:spPr>
            <a:xfrm>
              <a:off x="2392704" y="2682430"/>
              <a:ext cx="463731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202122"/>
                  </a:solidFill>
                  <a:latin typeface="Arial" panose="020B0604020202020204" pitchFamily="34" charset="0"/>
                  <a:ea typeface="等线" panose="02010600030101010101" pitchFamily="2" charset="-122"/>
                </a:rPr>
                <a:t>He</a:t>
              </a:r>
              <a:endParaRPr lang="zh-CN" altLang="en-US" sz="160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7C245A6-49CA-CC16-D284-68727460ACD2}"/>
                </a:ext>
              </a:extLst>
            </p:cNvPr>
            <p:cNvSpPr txBox="1"/>
            <p:nvPr/>
          </p:nvSpPr>
          <p:spPr>
            <a:xfrm>
              <a:off x="2412725" y="2401133"/>
              <a:ext cx="463731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202122"/>
                  </a:solidFill>
                  <a:latin typeface="Arial" panose="020B0604020202020204" pitchFamily="34" charset="0"/>
                  <a:ea typeface="等线" panose="02010600030101010101" pitchFamily="2" charset="-122"/>
                </a:rPr>
                <a:t>H</a:t>
              </a:r>
              <a:endParaRPr lang="zh-CN" altLang="en-US" sz="160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A6157FA-EEAB-3421-B0B6-BE9A18B4714A}"/>
                </a:ext>
              </a:extLst>
            </p:cNvPr>
            <p:cNvSpPr txBox="1"/>
            <p:nvPr/>
          </p:nvSpPr>
          <p:spPr>
            <a:xfrm>
              <a:off x="2412725" y="2401133"/>
              <a:ext cx="463731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202122"/>
                  </a:solidFill>
                  <a:latin typeface="Arial" panose="020B0604020202020204" pitchFamily="34" charset="0"/>
                  <a:ea typeface="等线" panose="02010600030101010101" pitchFamily="2" charset="-122"/>
                </a:rPr>
                <a:t>H</a:t>
              </a:r>
              <a:endParaRPr lang="zh-CN" altLang="en-US" sz="160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35F7F49-DD03-66ED-66D0-6B9595E99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412" y="1478546"/>
            <a:ext cx="3101399" cy="303233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27A21F0-1A9F-BF79-C917-5FD034755D21}"/>
              </a:ext>
            </a:extLst>
          </p:cNvPr>
          <p:cNvSpPr txBox="1"/>
          <p:nvPr/>
        </p:nvSpPr>
        <p:spPr>
          <a:xfrm>
            <a:off x="6274038" y="4124361"/>
            <a:ext cx="1237038" cy="6641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202122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C-O</a:t>
            </a:r>
            <a:endParaRPr lang="zh-CN" altLang="en-US" sz="16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542956-9A9D-CD77-22A3-A26D9D0A67FA}"/>
              </a:ext>
            </a:extLst>
          </p:cNvPr>
          <p:cNvSpPr txBox="1"/>
          <p:nvPr/>
        </p:nvSpPr>
        <p:spPr>
          <a:xfrm>
            <a:off x="6355468" y="1597253"/>
            <a:ext cx="927462" cy="6641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202122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H</a:t>
            </a:r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F9A043-0788-BDDD-C5AB-14DF5B8CA3D6}"/>
              </a:ext>
            </a:extLst>
          </p:cNvPr>
          <p:cNvSpPr txBox="1"/>
          <p:nvPr/>
        </p:nvSpPr>
        <p:spPr>
          <a:xfrm>
            <a:off x="5099388" y="2994715"/>
            <a:ext cx="1496892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202122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He-intershell</a:t>
            </a:r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64177FF-35FF-7F4F-1CBA-EB627568E48F}"/>
                  </a:ext>
                </a:extLst>
              </p:cNvPr>
              <p:cNvSpPr txBox="1"/>
              <p:nvPr/>
            </p:nvSpPr>
            <p:spPr>
              <a:xfrm>
                <a:off x="6067247" y="2358873"/>
                <a:ext cx="927462" cy="3497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sPre>
                    </m:oMath>
                  </m:oMathPara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64177FF-35FF-7F4F-1CBA-EB627568E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247" y="2358873"/>
                <a:ext cx="927462" cy="349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46B3F89-3115-79AF-387E-46E5C3B7B629}"/>
                  </a:ext>
                </a:extLst>
              </p:cNvPr>
              <p:cNvSpPr txBox="1"/>
              <p:nvPr/>
            </p:nvSpPr>
            <p:spPr>
              <a:xfrm>
                <a:off x="6819199" y="3085114"/>
                <a:ext cx="927462" cy="3497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sz="1600" i="1" smtClean="0">
                              <a:solidFill>
                                <a:srgbClr val="024C9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CN" sz="1600" b="0" i="1" smtClean="0">
                              <a:solidFill>
                                <a:srgbClr val="024C9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24C9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p>
                        <m:e>
                          <m:r>
                            <a:rPr lang="en-US" altLang="zh-CN" b="0" i="1" smtClean="0">
                              <a:solidFill>
                                <a:srgbClr val="024C90"/>
                              </a:solidFill>
                              <a:latin typeface="Cambria Math" panose="02040503050406030204" pitchFamily="18" charset="0"/>
                            </a:rPr>
                            <m:t>𝑁𝑒</m:t>
                          </m:r>
                        </m:e>
                      </m:sPre>
                    </m:oMath>
                  </m:oMathPara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46B3F89-3115-79AF-387E-46E5C3B7B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199" y="3085114"/>
                <a:ext cx="927462" cy="3497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对话气泡: 圆角矩形 11">
                <a:extLst>
                  <a:ext uri="{FF2B5EF4-FFF2-40B4-BE49-F238E27FC236}">
                    <a16:creationId xmlns:a16="http://schemas.microsoft.com/office/drawing/2014/main" id="{A672117A-372A-7016-B601-F9E62A5BAEDB}"/>
                  </a:ext>
                </a:extLst>
              </p:cNvPr>
              <p:cNvSpPr/>
              <p:nvPr/>
            </p:nvSpPr>
            <p:spPr>
              <a:xfrm>
                <a:off x="3076467" y="558847"/>
                <a:ext cx="2882767" cy="1135063"/>
              </a:xfrm>
              <a:prstGeom prst="wedgeRoundRectCallout">
                <a:avLst>
                  <a:gd name="adj1" fmla="val 40102"/>
                  <a:gd name="adj2" fmla="val 77764"/>
                  <a:gd name="adj3" fmla="val 16667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 fontAlgn="auto" latinLnBrk="1" hangingPunct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Pre>
                      <m:sPre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sPre>
                  </m:oMath>
                </a14:m>
                <a:r>
                  <a:rPr kumimoji="0" lang="en-US" altLang="zh-CN" sz="2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Helvetica Light"/>
                  </a:rPr>
                  <a:t>,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CN" sz="2000" i="1">
                            <a:solidFill>
                              <a:srgbClr val="024C90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CN" sz="2000" i="1">
                            <a:solidFill>
                              <a:srgbClr val="024C9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024C9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  <m:e>
                        <m:r>
                          <a:rPr lang="en-US" altLang="zh-CN" sz="2000" i="1">
                            <a:solidFill>
                              <a:srgbClr val="024C90"/>
                            </a:solidFill>
                            <a:latin typeface="Cambria Math" panose="02040503050406030204" pitchFamily="18" charset="0"/>
                          </a:rPr>
                          <m:t>𝑁𝑒</m:t>
                        </m:r>
                      </m:e>
                    </m:sPre>
                  </m:oMath>
                </a14:m>
                <a:r>
                  <a:rPr kumimoji="0" lang="en-US" altLang="zh-CN" sz="2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Helvetica Light"/>
                  </a:rPr>
                  <a:t>:</a:t>
                </a:r>
              </a:p>
              <a:p>
                <a:pPr algn="ctr" defTabSz="825500" fontAlgn="auto" latinLnBrk="1"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Sourse of neutron for </a:t>
                </a:r>
                <a:r>
                  <a:rPr lang="en-US" altLang="zh-CN" sz="200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s-process</a:t>
                </a:r>
                <a:endParaRPr kumimoji="0" lang="zh-CN" altLang="en-US" sz="2000" b="0" i="0" u="none" strike="noStrike" cap="none" spc="0" normalizeH="0" baseline="0">
                  <a:ln>
                    <a:noFill/>
                  </a:ln>
                  <a:solidFill>
                    <a:srgbClr val="C00000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12" name="对话气泡: 圆角矩形 11">
                <a:extLst>
                  <a:ext uri="{FF2B5EF4-FFF2-40B4-BE49-F238E27FC236}">
                    <a16:creationId xmlns:a16="http://schemas.microsoft.com/office/drawing/2014/main" id="{A672117A-372A-7016-B601-F9E62A5BA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467" y="558847"/>
                <a:ext cx="2882767" cy="1135063"/>
              </a:xfrm>
              <a:prstGeom prst="wedgeRoundRectCallout">
                <a:avLst>
                  <a:gd name="adj1" fmla="val 40102"/>
                  <a:gd name="adj2" fmla="val 77764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820188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B40C09DE-401E-4831-256F-1DBE68FD3692}"/>
              </a:ext>
            </a:extLst>
          </p:cNvPr>
          <p:cNvSpPr txBox="1"/>
          <p:nvPr/>
        </p:nvSpPr>
        <p:spPr>
          <a:xfrm>
            <a:off x="2402659" y="3383363"/>
            <a:ext cx="99737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Fe(26)</a:t>
            </a:r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CA2F9A40-856B-B4A0-239A-C93B1EEDFBB5}"/>
              </a:ext>
            </a:extLst>
          </p:cNvPr>
          <p:cNvSpPr/>
          <p:nvPr/>
        </p:nvSpPr>
        <p:spPr>
          <a:xfrm>
            <a:off x="4154676" y="2559898"/>
            <a:ext cx="1412738" cy="849571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19ECAA5-F3E9-32ED-4D52-70CEF682EAFC}"/>
              </a:ext>
            </a:extLst>
          </p:cNvPr>
          <p:cNvSpPr txBox="1"/>
          <p:nvPr/>
        </p:nvSpPr>
        <p:spPr>
          <a:xfrm>
            <a:off x="7404092" y="2173219"/>
            <a:ext cx="81684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Tl(81)</a:t>
            </a:r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13717EC-D987-3595-F2BF-D63B7E856BCB}"/>
              </a:ext>
            </a:extLst>
          </p:cNvPr>
          <p:cNvSpPr txBox="1"/>
          <p:nvPr/>
        </p:nvSpPr>
        <p:spPr>
          <a:xfrm>
            <a:off x="5899574" y="1125044"/>
            <a:ext cx="2114139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9600"/>
              <a:t>👿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F5D2449-7CAB-F4BD-A8FE-42819EFFBD23}"/>
              </a:ext>
            </a:extLst>
          </p:cNvPr>
          <p:cNvSpPr txBox="1"/>
          <p:nvPr/>
        </p:nvSpPr>
        <p:spPr>
          <a:xfrm>
            <a:off x="4140797" y="2355816"/>
            <a:ext cx="130108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1800" b="1">
                <a:solidFill>
                  <a:srgbClr val="C00000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-process</a:t>
            </a:r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83EEA8C-5A3A-8FDF-28D7-A921BFA16B89}"/>
              </a:ext>
            </a:extLst>
          </p:cNvPr>
          <p:cNvSpPr txBox="1"/>
          <p:nvPr/>
        </p:nvSpPr>
        <p:spPr>
          <a:xfrm>
            <a:off x="4154676" y="2778171"/>
            <a:ext cx="134396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long</a:t>
            </a:r>
            <a:r>
              <a:rPr lang="en-US" altLang="zh-CN" sz="180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time</a:t>
            </a:r>
            <a:endParaRPr lang="zh-CN" altLang="en-US">
              <a:solidFill>
                <a:schemeClr val="accent3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0C33D12-F7F6-33E6-9AD7-372A4FEEEDCA}"/>
              </a:ext>
            </a:extLst>
          </p:cNvPr>
          <p:cNvSpPr txBox="1"/>
          <p:nvPr/>
        </p:nvSpPr>
        <p:spPr>
          <a:xfrm>
            <a:off x="308009" y="224425"/>
            <a:ext cx="28105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Dying low mass star</a:t>
            </a:r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1BE817D0-C634-A002-6BEC-D03C7DC5EA6F}"/>
              </a:ext>
            </a:extLst>
          </p:cNvPr>
          <p:cNvSpPr/>
          <p:nvPr/>
        </p:nvSpPr>
        <p:spPr>
          <a:xfrm>
            <a:off x="2025451" y="896691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9A404197-02B3-6D61-2DD5-AC96DA81D8CB}"/>
              </a:ext>
            </a:extLst>
          </p:cNvPr>
          <p:cNvSpPr/>
          <p:nvPr/>
        </p:nvSpPr>
        <p:spPr>
          <a:xfrm>
            <a:off x="3896636" y="894212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7" name="图形 36" descr="魔鬼表情，实心填充">
            <a:extLst>
              <a:ext uri="{FF2B5EF4-FFF2-40B4-BE49-F238E27FC236}">
                <a16:creationId xmlns:a16="http://schemas.microsoft.com/office/drawing/2014/main" id="{2DDA408A-3C9F-59FC-C9E2-A883537DC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4567" y="2994105"/>
            <a:ext cx="1371264" cy="1371264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F616CED-8CCC-4A69-41A8-278C899C596E}"/>
              </a:ext>
            </a:extLst>
          </p:cNvPr>
          <p:cNvSpPr txBox="1"/>
          <p:nvPr/>
        </p:nvSpPr>
        <p:spPr>
          <a:xfrm>
            <a:off x="7417253" y="3865946"/>
            <a:ext cx="90859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Au(79)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FBBEACAF-BA9E-115D-B773-143D8DEE404B}"/>
                  </a:ext>
                </a:extLst>
              </p:cNvPr>
              <p:cNvSpPr/>
              <p:nvPr/>
            </p:nvSpPr>
            <p:spPr>
              <a:xfrm>
                <a:off x="957055" y="1009874"/>
                <a:ext cx="900000" cy="900000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altLang="zh-CN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PrePr>
                        <m:sub>
                          <m:r>
                            <a:rPr kumimoji="0" lang="en-US" altLang="zh-CN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 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sPre>
                    </m:oMath>
                  </m:oMathPara>
                </a14:m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FBBEACAF-BA9E-115D-B773-143D8DEE4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55" y="1009874"/>
                <a:ext cx="900000" cy="900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96F28FAE-982A-91F7-EAF3-ADE4F900ACFF}"/>
                  </a:ext>
                </a:extLst>
              </p:cNvPr>
              <p:cNvSpPr/>
              <p:nvPr/>
            </p:nvSpPr>
            <p:spPr>
              <a:xfrm>
                <a:off x="2860096" y="1009874"/>
                <a:ext cx="900000" cy="900000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altLang="zh-CN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PrePr>
                        <m:sub>
                          <m:r>
                            <a:rPr kumimoji="0" lang="en-US" altLang="zh-CN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 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𝑁𝑒</m:t>
                          </m:r>
                        </m:e>
                      </m:sPre>
                    </m:oMath>
                  </m:oMathPara>
                </a14:m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96F28FAE-982A-91F7-EAF3-ADE4F900A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096" y="1009874"/>
                <a:ext cx="900000" cy="900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图形 42" descr="张开的手">
            <a:extLst>
              <a:ext uri="{FF2B5EF4-FFF2-40B4-BE49-F238E27FC236}">
                <a16:creationId xmlns:a16="http://schemas.microsoft.com/office/drawing/2014/main" id="{52C6DF09-DABA-C538-6A46-3FAF8D3961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7975" y="1061832"/>
            <a:ext cx="914400" cy="914400"/>
          </a:xfrm>
          <a:prstGeom prst="rect">
            <a:avLst/>
          </a:prstGeom>
        </p:spPr>
      </p:pic>
      <p:pic>
        <p:nvPicPr>
          <p:cNvPr id="2" name="图形 1" descr="张开的手">
            <a:extLst>
              <a:ext uri="{FF2B5EF4-FFF2-40B4-BE49-F238E27FC236}">
                <a16:creationId xmlns:a16="http://schemas.microsoft.com/office/drawing/2014/main" id="{78C80063-95C8-9653-38B4-F56A90B558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66260" y="1066658"/>
            <a:ext cx="914400" cy="914400"/>
          </a:xfrm>
          <a:prstGeom prst="rect">
            <a:avLst/>
          </a:prstGeom>
        </p:spPr>
      </p:pic>
      <p:pic>
        <p:nvPicPr>
          <p:cNvPr id="6" name="图形 5" descr="实心填充的无表情的脸">
            <a:extLst>
              <a:ext uri="{FF2B5EF4-FFF2-40B4-BE49-F238E27FC236}">
                <a16:creationId xmlns:a16="http://schemas.microsoft.com/office/drawing/2014/main" id="{C48D9E7C-FF32-804C-341D-A9448F2AC4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41276" y="2271212"/>
            <a:ext cx="1120145" cy="112014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A4C09F0-38A7-EAE4-0413-E30ED671AE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715" y="3255200"/>
            <a:ext cx="1433424" cy="1110169"/>
          </a:xfrm>
          <a:prstGeom prst="rect">
            <a:avLst/>
          </a:prstGeom>
        </p:spPr>
      </p:pic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39ECD227-D9A2-A131-15EA-B60A2CC71B2D}"/>
              </a:ext>
            </a:extLst>
          </p:cNvPr>
          <p:cNvCxnSpPr>
            <a:cxnSpLocks/>
          </p:cNvCxnSpPr>
          <p:nvPr/>
        </p:nvCxnSpPr>
        <p:spPr>
          <a:xfrm flipV="1">
            <a:off x="1297900" y="2850776"/>
            <a:ext cx="0" cy="336917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EADF58E-E9ED-48FF-D364-F2840EA8370A}"/>
              </a:ext>
            </a:extLst>
          </p:cNvPr>
          <p:cNvCxnSpPr>
            <a:cxnSpLocks/>
          </p:cNvCxnSpPr>
          <p:nvPr/>
        </p:nvCxnSpPr>
        <p:spPr>
          <a:xfrm>
            <a:off x="1297900" y="2850776"/>
            <a:ext cx="1043376" cy="0"/>
          </a:xfrm>
          <a:prstGeom prst="straightConnector1">
            <a:avLst/>
          </a:prstGeom>
          <a:noFill/>
          <a:ln w="57150" cap="flat">
            <a:solidFill>
              <a:schemeClr val="bg1"/>
            </a:solidFill>
            <a:prstDash val="sysDash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3DEB21C9-5BE0-3D1F-E575-7069F71020F2}"/>
              </a:ext>
            </a:extLst>
          </p:cNvPr>
          <p:cNvSpPr txBox="1"/>
          <p:nvPr/>
        </p:nvSpPr>
        <p:spPr>
          <a:xfrm>
            <a:off x="690343" y="4533019"/>
            <a:ext cx="143342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800">
                <a:solidFill>
                  <a:srgbClr val="FF000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Previous star</a:t>
            </a:r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3FEF70-FEDD-FED9-C0C2-9EF29BB1BBFC}"/>
              </a:ext>
            </a:extLst>
          </p:cNvPr>
          <p:cNvSpPr txBox="1"/>
          <p:nvPr/>
        </p:nvSpPr>
        <p:spPr>
          <a:xfrm>
            <a:off x="2402659" y="3877045"/>
            <a:ext cx="112014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later</a:t>
            </a:r>
            <a:r>
              <a:rPr lang="en-US" altLang="zh-CN" sz="1800">
                <a:solidFill>
                  <a:srgbClr val="FF000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star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9D38105-E7FA-7970-FFC8-FD64AA940227}"/>
              </a:ext>
            </a:extLst>
          </p:cNvPr>
          <p:cNvCxnSpPr>
            <a:cxnSpLocks/>
          </p:cNvCxnSpPr>
          <p:nvPr/>
        </p:nvCxnSpPr>
        <p:spPr>
          <a:xfrm flipV="1">
            <a:off x="1392178" y="4438957"/>
            <a:ext cx="0" cy="188124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7663433-6BCB-A6ED-688B-0C2CEE3D6766}"/>
              </a:ext>
            </a:extLst>
          </p:cNvPr>
          <p:cNvCxnSpPr>
            <a:cxnSpLocks/>
          </p:cNvCxnSpPr>
          <p:nvPr/>
        </p:nvCxnSpPr>
        <p:spPr>
          <a:xfrm flipV="1">
            <a:off x="2901348" y="3752695"/>
            <a:ext cx="0" cy="188124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830664965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BC7501-5992-412F-B8B9-2FCB3397035E}"/>
              </a:ext>
            </a:extLst>
          </p:cNvPr>
          <p:cNvSpPr txBox="1"/>
          <p:nvPr/>
        </p:nvSpPr>
        <p:spPr>
          <a:xfrm>
            <a:off x="1957502" y="1844587"/>
            <a:ext cx="523540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50800" tIns="50800" rIns="50800" bIns="50800" spcCol="38100" anchor="ctr">
            <a:spAutoFit/>
          </a:bodyPr>
          <a:lstStyle/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7200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微软雅黑" pitchFamily="34" charset="-122"/>
                <a:cs typeface="+mn-cs"/>
              </a:rPr>
              <a:t>6. Conclusion</a:t>
            </a:r>
            <a:endParaRPr lang="zh-CN" altLang="en-US" sz="72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9895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36BA6A3-20AA-2138-F364-AF5D0165A70A}"/>
              </a:ext>
            </a:extLst>
          </p:cNvPr>
          <p:cNvSpPr txBox="1"/>
          <p:nvPr/>
        </p:nvSpPr>
        <p:spPr>
          <a:xfrm>
            <a:off x="1504634" y="2027725"/>
            <a:ext cx="5645522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Supernova </a:t>
            </a:r>
            <a:r>
              <a:rPr lang="en-US" altLang="zh-CN" b="1">
                <a:solidFill>
                  <a:schemeClr val="accent5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(r-process) 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 heavier element</a:t>
            </a:r>
            <a:endParaRPr lang="en-US" altLang="zh-CN" b="1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b="1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Neutron star merger </a:t>
            </a:r>
            <a:r>
              <a:rPr lang="en-US" altLang="zh-CN" b="1">
                <a:solidFill>
                  <a:schemeClr val="accent5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(r-process) 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b="1">
                <a:solidFill>
                  <a:schemeClr val="accent3"/>
                </a:solidFill>
                <a:latin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gold</a:t>
            </a:r>
            <a:endParaRPr lang="en-US" altLang="zh-CN" b="1">
              <a:solidFill>
                <a:schemeClr val="accent3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b="1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Dying low mass star </a:t>
            </a:r>
            <a:r>
              <a:rPr lang="en-US" altLang="zh-CN" b="1">
                <a:solidFill>
                  <a:schemeClr val="accent5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(s-process) 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b="1">
                <a:solidFill>
                  <a:schemeClr val="accent3"/>
                </a:solidFill>
                <a:latin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gold</a:t>
            </a:r>
            <a:endParaRPr lang="zh-CN" altLang="en-US" b="1">
              <a:solidFill>
                <a:schemeClr val="accent3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56335E-BD3F-DE56-8AF3-D8FA0DE5CFA6}"/>
              </a:ext>
            </a:extLst>
          </p:cNvPr>
          <p:cNvSpPr txBox="1"/>
          <p:nvPr/>
        </p:nvSpPr>
        <p:spPr>
          <a:xfrm>
            <a:off x="641965" y="1244703"/>
            <a:ext cx="332845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Gold is from the universe</a:t>
            </a:r>
          </a:p>
        </p:txBody>
      </p:sp>
    </p:spTree>
    <p:extLst>
      <p:ext uri="{BB962C8B-B14F-4D97-AF65-F5344CB8AC3E}">
        <p14:creationId xmlns:p14="http://schemas.microsoft.com/office/powerpoint/2010/main" val="2856155110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mazon.com: INTIMEMATE Balck Watch for Men Luxury Diamond Men Watch  Calendar Business Dress Bling Stainless Steel Quartz Analog Waterproof  Luminous Casual with Day Date Man Wrist Watch relojes para Hombres :  Clothing,">
            <a:extLst>
              <a:ext uri="{FF2B5EF4-FFF2-40B4-BE49-F238E27FC236}">
                <a16:creationId xmlns:a16="http://schemas.microsoft.com/office/drawing/2014/main" id="{98F456FA-2F43-E29D-CD94-868B99EB6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68" y="924951"/>
            <a:ext cx="3293598" cy="329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AC9E62B4-318C-35C9-7035-C443D8B8ECA2}"/>
              </a:ext>
            </a:extLst>
          </p:cNvPr>
          <p:cNvSpPr/>
          <p:nvPr/>
        </p:nvSpPr>
        <p:spPr>
          <a:xfrm>
            <a:off x="4023360" y="1072476"/>
            <a:ext cx="5038824" cy="2324217"/>
          </a:xfrm>
          <a:prstGeom prst="cloudCallou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 long story it is telling me !</a:t>
            </a:r>
            <a:endParaRPr lang="zh-CN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578211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6399" y="3527544"/>
            <a:ext cx="1847501" cy="1444473"/>
          </a:xfrm>
          <a:prstGeom prst="rect">
            <a:avLst/>
          </a:prstGeom>
        </p:spPr>
      </p:pic>
      <p:pic>
        <p:nvPicPr>
          <p:cNvPr id="16386" name="Picture 2" descr="Amazon.com: INTIMEMATE Balck Watch for Men Luxury Diamond Men Watch  Calendar Business Dress Bling Stainless Steel Quartz Analog Waterproof  Luminous Casual with Day Date Man Wrist Watch relojes para Hombres :  Clothing,">
            <a:extLst>
              <a:ext uri="{FF2B5EF4-FFF2-40B4-BE49-F238E27FC236}">
                <a16:creationId xmlns:a16="http://schemas.microsoft.com/office/drawing/2014/main" id="{8520E9F1-F357-4C67-81BD-6405D2A38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16" y="956182"/>
            <a:ext cx="3293598" cy="329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1D717415-D5E6-F90D-8971-EC6540DC6AB5}"/>
              </a:ext>
            </a:extLst>
          </p:cNvPr>
          <p:cNvSpPr/>
          <p:nvPr/>
        </p:nvSpPr>
        <p:spPr>
          <a:xfrm>
            <a:off x="4023360" y="759655"/>
            <a:ext cx="5029199" cy="2324217"/>
          </a:xfrm>
          <a:prstGeom prst="cloudCallou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0295D8-C04F-0897-851D-26F6F78BD800}"/>
              </a:ext>
            </a:extLst>
          </p:cNvPr>
          <p:cNvSpPr txBox="1"/>
          <p:nvPr/>
        </p:nvSpPr>
        <p:spPr>
          <a:xfrm>
            <a:off x="4353949" y="1665194"/>
            <a:ext cx="46986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800" kern="10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Where did gold come from?</a:t>
            </a:r>
            <a:endParaRPr lang="zh-CN" altLang="zh-CN" sz="2800" kern="10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48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C6DB8-7235-2E2C-4F71-AEBE1856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60" name="Picture 4" descr="石垣岛的星空 石垣岛海">
            <a:extLst>
              <a:ext uri="{FF2B5EF4-FFF2-40B4-BE49-F238E27FC236}">
                <a16:creationId xmlns:a16="http://schemas.microsoft.com/office/drawing/2014/main" id="{B214F4A9-0052-05EC-41A0-2FB51D692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324"/>
          <a:stretch/>
        </p:blipFill>
        <p:spPr bwMode="auto">
          <a:xfrm>
            <a:off x="0" y="-62564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E63093A-F589-376E-927C-D5759B078A0A}"/>
              </a:ext>
            </a:extLst>
          </p:cNvPr>
          <p:cNvSpPr txBox="1"/>
          <p:nvPr/>
        </p:nvSpPr>
        <p:spPr>
          <a:xfrm>
            <a:off x="693017" y="770930"/>
            <a:ext cx="4703736" cy="22467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All came from </a:t>
            </a:r>
          </a:p>
          <a:p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The beautiful starry sky,</a:t>
            </a:r>
          </a:p>
          <a:p>
            <a:r>
              <a:rPr lang="en-US" altLang="zh-CN" sz="2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The vast universe and her </a:t>
            </a:r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igorous processes, Spectacular masterpiece!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4029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C6DB8-7235-2E2C-4F71-AEBE1856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60" name="Picture 4" descr="石垣岛的星空 石垣岛海">
            <a:extLst>
              <a:ext uri="{FF2B5EF4-FFF2-40B4-BE49-F238E27FC236}">
                <a16:creationId xmlns:a16="http://schemas.microsoft.com/office/drawing/2014/main" id="{B214F4A9-0052-05EC-41A0-2FB51D692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324"/>
          <a:stretch/>
        </p:blipFill>
        <p:spPr bwMode="auto">
          <a:xfrm>
            <a:off x="0" y="-62564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E63093A-F589-376E-927C-D5759B078A0A}"/>
              </a:ext>
            </a:extLst>
          </p:cNvPr>
          <p:cNvSpPr txBox="1"/>
          <p:nvPr/>
        </p:nvSpPr>
        <p:spPr>
          <a:xfrm>
            <a:off x="693017" y="770930"/>
            <a:ext cx="3561349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 are all the kids of the starry sky!!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5612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C6DB8-7235-2E2C-4F71-AEBE1856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60" name="Picture 4" descr="石垣岛的星空 石垣岛海">
            <a:extLst>
              <a:ext uri="{FF2B5EF4-FFF2-40B4-BE49-F238E27FC236}">
                <a16:creationId xmlns:a16="http://schemas.microsoft.com/office/drawing/2014/main" id="{B214F4A9-0052-05EC-41A0-2FB51D692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324"/>
          <a:stretch/>
        </p:blipFill>
        <p:spPr bwMode="auto">
          <a:xfrm>
            <a:off x="0" y="-18288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C8B8123-CCE0-A794-9F2A-FF7B7CB45B4D}"/>
              </a:ext>
            </a:extLst>
          </p:cNvPr>
          <p:cNvSpPr txBox="1"/>
          <p:nvPr/>
        </p:nvSpPr>
        <p:spPr>
          <a:xfrm>
            <a:off x="784352" y="1133866"/>
            <a:ext cx="743401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i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Barbieri, C., Salafia, O.S., Perego, A., Colpi, M., &amp; Ghirlanda, G. (2019). Light-curve models of black hole – neutron star mergers: steps towards a multi-messenger parameter estimation. </a:t>
            </a:r>
            <a:r>
              <a:rPr lang="en-US" altLang="zh-CN" sz="1200" b="0" i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Astronomy &amp; Astrophysics</a:t>
            </a:r>
            <a:r>
              <a:rPr lang="en-US" altLang="zh-CN" sz="1200" b="0" i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.</a:t>
            </a:r>
            <a:endParaRPr lang="en-US" altLang="zh-CN" sz="1200">
              <a:solidFill>
                <a:schemeClr val="bg1"/>
              </a:solidFill>
              <a:effectLst/>
            </a:endParaRPr>
          </a:p>
          <a:p>
            <a:endParaRPr lang="en-US" altLang="zh-CN" sz="1200">
              <a:solidFill>
                <a:schemeClr val="bg1"/>
              </a:solidFill>
            </a:endParaRPr>
          </a:p>
          <a:p>
            <a:r>
              <a:rPr lang="en-US" altLang="zh-CN" sz="1200">
                <a:solidFill>
                  <a:schemeClr val="bg1"/>
                </a:solidFill>
                <a:latin typeface="Roboto" panose="02000000000000000000" pitchFamily="2" charset="0"/>
              </a:rPr>
              <a:t>Boothroyd, A. I. (2006). Heavy elements in stars. Science, 314(5806), 1690–1691. https://doi.org/10.1126/science.1136842 </a:t>
            </a:r>
          </a:p>
          <a:p>
            <a:endParaRPr lang="en-US" altLang="zh-CN" sz="1200">
              <a:solidFill>
                <a:schemeClr val="bg1"/>
              </a:solidFill>
              <a:latin typeface="Roboto" panose="02000000000000000000" pitchFamily="2" charset="0"/>
            </a:endParaRPr>
          </a:p>
          <a:p>
            <a:r>
              <a:rPr lang="en-US" altLang="zh-CN" sz="1200">
                <a:solidFill>
                  <a:schemeClr val="bg1"/>
                </a:solidFill>
                <a:latin typeface="Roboto" panose="02000000000000000000" pitchFamily="2" charset="0"/>
              </a:rPr>
              <a:t>Cowan, J., &amp; Thielemann, F. (2004). R-Process Nucleosynthesis in Supernovae. Physics Today. https://doi.org/10.1063/1.1825268 </a:t>
            </a:r>
          </a:p>
          <a:p>
            <a:endParaRPr lang="en-US" altLang="zh-CN" sz="1200">
              <a:solidFill>
                <a:schemeClr val="bg1"/>
              </a:solidFill>
              <a:latin typeface="Roboto" panose="02000000000000000000" pitchFamily="2" charset="0"/>
            </a:endParaRPr>
          </a:p>
          <a:p>
            <a:r>
              <a:rPr lang="en-US" altLang="zh-CN" sz="1200">
                <a:solidFill>
                  <a:schemeClr val="bg1"/>
                </a:solidFill>
                <a:latin typeface="Roboto" panose="02000000000000000000" pitchFamily="2" charset="0"/>
              </a:rPr>
              <a:t>Emspak, J. (2017, October 17). Neutron-star collision reveals origin of gold, astronomers say. LiveScience. https://www.livescience.com/60701-ligo-neutron-stars-heavy-metals-gold.html </a:t>
            </a:r>
          </a:p>
          <a:p>
            <a:endParaRPr lang="en-US" altLang="zh-CN" sz="1200">
              <a:solidFill>
                <a:schemeClr val="bg1"/>
              </a:solidFill>
              <a:latin typeface="Roboto" panose="02000000000000000000" pitchFamily="2" charset="0"/>
            </a:endParaRPr>
          </a:p>
          <a:p>
            <a:r>
              <a:rPr lang="en-US" altLang="zh-CN" sz="1200">
                <a:solidFill>
                  <a:schemeClr val="bg1"/>
                </a:solidFill>
                <a:latin typeface="Roboto" panose="02000000000000000000" pitchFamily="2" charset="0"/>
              </a:rPr>
              <a:t>Lugaro, M., Karakas, A., &amp; Bisterzo, S. (2009). Models and observations of the s process in AGB stars. Proceedings of 10th Symposium on Nuclei in the Cosmos — PoS(NIC X). https://doi.org/10.22323/1.053.0034 </a:t>
            </a:r>
          </a:p>
          <a:p>
            <a:endParaRPr lang="en-US" altLang="zh-CN" sz="1200">
              <a:solidFill>
                <a:schemeClr val="bg1"/>
              </a:solidFill>
              <a:latin typeface="Roboto" panose="02000000000000000000" pitchFamily="2" charset="0"/>
            </a:endParaRPr>
          </a:p>
          <a:p>
            <a:r>
              <a:rPr lang="en-US" altLang="zh-CN" sz="1200">
                <a:solidFill>
                  <a:schemeClr val="bg1"/>
                </a:solidFill>
                <a:latin typeface="Roboto" panose="02000000000000000000" pitchFamily="2" charset="0"/>
              </a:rPr>
              <a:t>NASA. (2021, July 23). What is a supernova?. NASA. https://spaceplace.nasa.gov/supernova/en/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FC4FF91-AC03-BEA5-4C11-3B8A4CE9C6CF}"/>
              </a:ext>
            </a:extLst>
          </p:cNvPr>
          <p:cNvSpPr txBox="1"/>
          <p:nvPr/>
        </p:nvSpPr>
        <p:spPr>
          <a:xfrm>
            <a:off x="489817" y="313909"/>
            <a:ext cx="356134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Reference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9437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C6DB8-7235-2E2C-4F71-AEBE1856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60" name="Picture 4" descr="石垣岛的星空 石垣岛海">
            <a:extLst>
              <a:ext uri="{FF2B5EF4-FFF2-40B4-BE49-F238E27FC236}">
                <a16:creationId xmlns:a16="http://schemas.microsoft.com/office/drawing/2014/main" id="{B214F4A9-0052-05EC-41A0-2FB51D692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324"/>
          <a:stretch/>
        </p:blipFill>
        <p:spPr bwMode="auto">
          <a:xfrm>
            <a:off x="0" y="-18288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C8B8123-CCE0-A794-9F2A-FF7B7CB45B4D}"/>
              </a:ext>
            </a:extLst>
          </p:cNvPr>
          <p:cNvSpPr txBox="1"/>
          <p:nvPr/>
        </p:nvSpPr>
        <p:spPr>
          <a:xfrm>
            <a:off x="897969" y="849321"/>
            <a:ext cx="74340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i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Patch. (2014, October 12). PPT - AGB </a:t>
            </a:r>
            <a:r>
              <a:rPr lang="zh-CN" altLang="en-US" sz="1200" b="0" i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星中的元素核合成 </a:t>
            </a:r>
            <a:r>
              <a:rPr lang="en-US" altLang="zh-CN" sz="1200" b="0" i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powerpoint presentation, free download - ID:5436269. SlideServe. https://www.slideserve.com/patch/agb</a:t>
            </a:r>
          </a:p>
          <a:p>
            <a:endParaRPr lang="en-US" altLang="zh-CN" sz="1200" b="0" i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zh-CN" sz="1200" b="0" i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Raffelt, G., Tara, Bak, Kam, &amp; Fischer. (n.d.). Supernova neutrinos physics opportunities with flavor oscillations - ppt download. SlidePlayer. https://slideplayer.com/slide/12421417/ </a:t>
            </a:r>
          </a:p>
          <a:p>
            <a:endParaRPr lang="en-US" altLang="zh-CN" sz="1200" b="0" i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zh-CN" sz="1200" b="0" i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Rosswog, S., &amp; Korobkin, O. (2022). Heavy elements and electromagnetic transients from neutron star mergers. Annalen Der Physik. https://doi.org/10.1002/andp.202200306 </a:t>
            </a:r>
          </a:p>
          <a:p>
            <a:endParaRPr lang="en-US" altLang="zh-CN" sz="1200" b="0" i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zh-CN" sz="1200" b="0" i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Siegel, E. (2016, May 12). Which elements will never be made by our sun?. Forbes. https://www.forbes.com/sites/startswithabang/2016/05/11/which-elements-will-never-be-made-by-our-sun/ </a:t>
            </a:r>
          </a:p>
          <a:p>
            <a:endParaRPr lang="en-US" altLang="zh-CN" sz="1200" b="0" i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zh-CN" sz="1200" b="0" i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University of California, san diego center for astrophysics &amp; space sciences. Supernovae, Neutron Stars &amp; Pulsars. (n.d.). https://casswww.ucsd.edu/archive/public/tutorial/SN.html </a:t>
            </a:r>
          </a:p>
        </p:txBody>
      </p:sp>
    </p:spTree>
    <p:extLst>
      <p:ext uri="{BB962C8B-B14F-4D97-AF65-F5344CB8AC3E}">
        <p14:creationId xmlns:p14="http://schemas.microsoft.com/office/powerpoint/2010/main" val="21986740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C6DB8-7235-2E2C-4F71-AEBE1856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60" name="Picture 4" descr="石垣岛的星空 石垣岛海">
            <a:extLst>
              <a:ext uri="{FF2B5EF4-FFF2-40B4-BE49-F238E27FC236}">
                <a16:creationId xmlns:a16="http://schemas.microsoft.com/office/drawing/2014/main" id="{B214F4A9-0052-05EC-41A0-2FB51D692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324"/>
          <a:stretch/>
        </p:blipFill>
        <p:spPr bwMode="auto">
          <a:xfrm>
            <a:off x="0" y="-62564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1217B8C-73B6-EA28-7E8C-F0BA8191CCE5}"/>
              </a:ext>
            </a:extLst>
          </p:cNvPr>
          <p:cNvSpPr txBox="1"/>
          <p:nvPr/>
        </p:nvSpPr>
        <p:spPr>
          <a:xfrm>
            <a:off x="3056991" y="1604424"/>
            <a:ext cx="3140075" cy="13335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50800" tIns="50800" rIns="50800" bIns="50800" spcCol="38100" anchor="ctr">
            <a:spAutoFit/>
          </a:bodyPr>
          <a:lstStyle/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8000" kern="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  <a:cs typeface="+mn-cs"/>
              </a:rPr>
              <a:t>Thanks</a:t>
            </a:r>
            <a:endParaRPr lang="zh-CN" altLang="en-US" sz="8000" kern="0" dirty="0">
              <a:solidFill>
                <a:schemeClr val="bg1"/>
              </a:solidFill>
              <a:latin typeface="Impact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96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BC7501-5992-412F-B8B9-2FCB3397035E}"/>
              </a:ext>
            </a:extLst>
          </p:cNvPr>
          <p:cNvSpPr txBox="1"/>
          <p:nvPr/>
        </p:nvSpPr>
        <p:spPr>
          <a:xfrm>
            <a:off x="2462448" y="1774249"/>
            <a:ext cx="433452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50800" tIns="50800" rIns="50800" bIns="50800" spcCol="38100" anchor="ctr">
            <a:spAutoFit/>
          </a:bodyPr>
          <a:lstStyle/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7200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微软雅黑" pitchFamily="34" charset="-122"/>
                <a:cs typeface="+mn-cs"/>
              </a:rPr>
              <a:t>2. Ask Sun?</a:t>
            </a:r>
            <a:endParaRPr lang="zh-CN" altLang="en-US" sz="72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2248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话气泡: 椭圆形 1">
            <a:extLst>
              <a:ext uri="{FF2B5EF4-FFF2-40B4-BE49-F238E27FC236}">
                <a16:creationId xmlns:a16="http://schemas.microsoft.com/office/drawing/2014/main" id="{7BD643A3-C517-96E6-EA89-BC67B8C2CCD1}"/>
              </a:ext>
            </a:extLst>
          </p:cNvPr>
          <p:cNvSpPr/>
          <p:nvPr/>
        </p:nvSpPr>
        <p:spPr>
          <a:xfrm>
            <a:off x="235133" y="1039327"/>
            <a:ext cx="4500154" cy="1114408"/>
          </a:xfrm>
          <a:prstGeom prst="wedgeEllipseCallout">
            <a:avLst>
              <a:gd name="adj1" fmla="val -24034"/>
              <a:gd name="adj2" fmla="val 95285"/>
            </a:avLst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103C82-9BD2-ED9E-9359-945B824399D8}"/>
              </a:ext>
            </a:extLst>
          </p:cNvPr>
          <p:cNvSpPr txBox="1"/>
          <p:nvPr/>
        </p:nvSpPr>
        <p:spPr>
          <a:xfrm>
            <a:off x="199210" y="1365698"/>
            <a:ext cx="457200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old came from you?</a:t>
            </a:r>
            <a:endParaRPr kumimoji="0" lang="zh-CN" altLang="en-US" sz="2400" b="0" i="0" u="none" strike="noStrike" cap="none" spc="0" normalizeH="0" baseline="0">
              <a:ln>
                <a:noFill/>
              </a:ln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Light"/>
            </a:endParaRPr>
          </a:p>
        </p:txBody>
      </p:sp>
      <p:pic>
        <p:nvPicPr>
          <p:cNvPr id="6" name="图形 5" descr="举起的手">
            <a:extLst>
              <a:ext uri="{FF2B5EF4-FFF2-40B4-BE49-F238E27FC236}">
                <a16:creationId xmlns:a16="http://schemas.microsoft.com/office/drawing/2014/main" id="{C58BC6E3-988D-81F0-73F3-0476DD01C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268" y="1727161"/>
            <a:ext cx="914400" cy="914400"/>
          </a:xfrm>
          <a:prstGeom prst="rect">
            <a:avLst/>
          </a:prstGeom>
        </p:spPr>
      </p:pic>
      <p:pic>
        <p:nvPicPr>
          <p:cNvPr id="20482" name="Picture 2" descr="Happy sun on a black background free image download">
            <a:extLst>
              <a:ext uri="{FF2B5EF4-FFF2-40B4-BE49-F238E27FC236}">
                <a16:creationId xmlns:a16="http://schemas.microsoft.com/office/drawing/2014/main" id="{3B717BF1-689D-BE70-D2D7-A1F9FF035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460" y="1150366"/>
            <a:ext cx="3494711" cy="349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对话气泡: 椭圆形 6">
            <a:extLst>
              <a:ext uri="{FF2B5EF4-FFF2-40B4-BE49-F238E27FC236}">
                <a16:creationId xmlns:a16="http://schemas.microsoft.com/office/drawing/2014/main" id="{AC3E9C7C-0423-D6FF-2FD5-DCF2BF496CD4}"/>
              </a:ext>
            </a:extLst>
          </p:cNvPr>
          <p:cNvSpPr/>
          <p:nvPr/>
        </p:nvSpPr>
        <p:spPr>
          <a:xfrm>
            <a:off x="2266411" y="2953895"/>
            <a:ext cx="2468880" cy="663615"/>
          </a:xfrm>
          <a:prstGeom prst="wedgeEllipseCallout">
            <a:avLst>
              <a:gd name="adj1" fmla="val 37940"/>
              <a:gd name="adj2" fmla="val 80633"/>
            </a:avLst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No</a:t>
            </a:r>
            <a:endParaRPr kumimoji="0" lang="zh-CN" altLang="en-US" sz="2400" b="0" i="0" u="none" strike="noStrike" cap="none" spc="0" normalizeH="0" baseline="0">
              <a:ln>
                <a:noFill/>
              </a:ln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Light"/>
            </a:endParaRPr>
          </a:p>
        </p:txBody>
      </p:sp>
      <p:pic>
        <p:nvPicPr>
          <p:cNvPr id="9" name="图形 8" descr="张开的手">
            <a:extLst>
              <a:ext uri="{FF2B5EF4-FFF2-40B4-BE49-F238E27FC236}">
                <a16:creationId xmlns:a16="http://schemas.microsoft.com/office/drawing/2014/main" id="{6687C93F-F6C0-8EAD-D8A1-A7E2AA88E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2989" y="2941574"/>
            <a:ext cx="914400" cy="914400"/>
          </a:xfrm>
          <a:prstGeom prst="rect">
            <a:avLst/>
          </a:prstGeom>
        </p:spPr>
      </p:pic>
      <p:pic>
        <p:nvPicPr>
          <p:cNvPr id="11" name="图形 10" descr="金条">
            <a:extLst>
              <a:ext uri="{FF2B5EF4-FFF2-40B4-BE49-F238E27FC236}">
                <a16:creationId xmlns:a16="http://schemas.microsoft.com/office/drawing/2014/main" id="{9BCCBBEE-0841-E95B-8084-D7E3F14937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31579" y="534973"/>
            <a:ext cx="914400" cy="32987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FBFBA09-DA8E-B78C-5A40-21A946854A17}"/>
              </a:ext>
            </a:extLst>
          </p:cNvPr>
          <p:cNvSpPr txBox="1"/>
          <p:nvPr/>
        </p:nvSpPr>
        <p:spPr>
          <a:xfrm>
            <a:off x="2991395" y="294713"/>
            <a:ext cx="666858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2,340,000,000,000,000,000</a:t>
            </a:r>
            <a:r>
              <a:rPr lang="en-US" altLang="zh-CN" sz="1400">
                <a:solidFill>
                  <a:schemeClr val="bg1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chemeClr val="bg1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tons</a:t>
            </a:r>
            <a:endParaRPr lang="zh-CN" altLang="en-US" b="1">
              <a:solidFill>
                <a:schemeClr val="bg1"/>
              </a:solidFill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1DBC4E4-6D29-55FB-6CF8-FBD89DE367CC}"/>
              </a:ext>
            </a:extLst>
          </p:cNvPr>
          <p:cNvCxnSpPr>
            <a:cxnSpLocks/>
          </p:cNvCxnSpPr>
          <p:nvPr/>
        </p:nvCxnSpPr>
        <p:spPr>
          <a:xfrm>
            <a:off x="7582989" y="879488"/>
            <a:ext cx="457200" cy="407203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85283485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ppy sun on a black background free image download">
            <a:extLst>
              <a:ext uri="{FF2B5EF4-FFF2-40B4-BE49-F238E27FC236}">
                <a16:creationId xmlns:a16="http://schemas.microsoft.com/office/drawing/2014/main" id="{6C7AB814-202C-060E-EBD5-69478907C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170" y="1058927"/>
            <a:ext cx="3494711" cy="349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形 5" descr="举起的手">
            <a:extLst>
              <a:ext uri="{FF2B5EF4-FFF2-40B4-BE49-F238E27FC236}">
                <a16:creationId xmlns:a16="http://schemas.microsoft.com/office/drawing/2014/main" id="{C58BC6E3-988D-81F0-73F3-0476DD01C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8671" y="2283768"/>
            <a:ext cx="914400" cy="914400"/>
          </a:xfrm>
          <a:prstGeom prst="rect">
            <a:avLst/>
          </a:prstGeom>
        </p:spPr>
      </p:pic>
      <p:sp>
        <p:nvSpPr>
          <p:cNvPr id="5" name="对话气泡: 椭圆形 4">
            <a:extLst>
              <a:ext uri="{FF2B5EF4-FFF2-40B4-BE49-F238E27FC236}">
                <a16:creationId xmlns:a16="http://schemas.microsoft.com/office/drawing/2014/main" id="{6D947FDC-3154-48D6-2293-A98752C94715}"/>
              </a:ext>
            </a:extLst>
          </p:cNvPr>
          <p:cNvSpPr/>
          <p:nvPr/>
        </p:nvSpPr>
        <p:spPr>
          <a:xfrm>
            <a:off x="538115" y="2230091"/>
            <a:ext cx="4500154" cy="490498"/>
          </a:xfrm>
          <a:prstGeom prst="wedgeEllipseCallout">
            <a:avLst>
              <a:gd name="adj1" fmla="val 39246"/>
              <a:gd name="adj2" fmla="val 96457"/>
            </a:avLst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I cannot make gold today</a:t>
            </a:r>
            <a:endParaRPr kumimoji="0" lang="zh-CN" altLang="en-US" sz="1600" b="0" i="0" u="none" strike="noStrike" cap="none" spc="0" normalizeH="0" baseline="0">
              <a:ln>
                <a:noFill/>
              </a:ln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7" name="对话气泡: 椭圆形 6">
            <a:extLst>
              <a:ext uri="{FF2B5EF4-FFF2-40B4-BE49-F238E27FC236}">
                <a16:creationId xmlns:a16="http://schemas.microsoft.com/office/drawing/2014/main" id="{A2A58D68-7F72-78BF-E6EF-F902347814FD}"/>
              </a:ext>
            </a:extLst>
          </p:cNvPr>
          <p:cNvSpPr/>
          <p:nvPr/>
        </p:nvSpPr>
        <p:spPr>
          <a:xfrm>
            <a:off x="498928" y="3198168"/>
            <a:ext cx="5150751" cy="490498"/>
          </a:xfrm>
          <a:prstGeom prst="wedgeEllipseCallout">
            <a:avLst>
              <a:gd name="adj1" fmla="val 39246"/>
              <a:gd name="adj2" fmla="val 96457"/>
            </a:avLst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Maybe one day I will make gold for you</a:t>
            </a:r>
            <a:endParaRPr kumimoji="0" lang="zh-CN" altLang="en-US" sz="1600" b="0" i="0" u="none" strike="noStrike" cap="none" spc="0" normalizeH="0" baseline="0">
              <a:ln>
                <a:noFill/>
              </a:ln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2" name="对话气泡: 椭圆形 1">
            <a:extLst>
              <a:ext uri="{FF2B5EF4-FFF2-40B4-BE49-F238E27FC236}">
                <a16:creationId xmlns:a16="http://schemas.microsoft.com/office/drawing/2014/main" id="{7BD643A3-C517-96E6-EA89-BC67B8C2CCD1}"/>
              </a:ext>
            </a:extLst>
          </p:cNvPr>
          <p:cNvSpPr/>
          <p:nvPr/>
        </p:nvSpPr>
        <p:spPr>
          <a:xfrm>
            <a:off x="416166" y="1247016"/>
            <a:ext cx="5037567" cy="490498"/>
          </a:xfrm>
          <a:prstGeom prst="wedgeEllipseCallout">
            <a:avLst>
              <a:gd name="adj1" fmla="val 39246"/>
              <a:gd name="adj2" fmla="val 96457"/>
            </a:avLst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I’m not willing to give you my gold now</a:t>
            </a:r>
            <a:endParaRPr kumimoji="0" lang="zh-CN" altLang="en-US" sz="1600" b="0" i="0" u="none" strike="noStrike" cap="none" spc="0" normalizeH="0" baseline="0">
              <a:ln>
                <a:noFill/>
              </a:ln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5182049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36BA6A3-20AA-2138-F364-AF5D0165A70A}"/>
              </a:ext>
            </a:extLst>
          </p:cNvPr>
          <p:cNvSpPr txBox="1"/>
          <p:nvPr/>
        </p:nvSpPr>
        <p:spPr>
          <a:xfrm>
            <a:off x="2370908" y="2279362"/>
            <a:ext cx="5645522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Story ~ making gold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698809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直角三角形 38">
            <a:extLst>
              <a:ext uri="{FF2B5EF4-FFF2-40B4-BE49-F238E27FC236}">
                <a16:creationId xmlns:a16="http://schemas.microsoft.com/office/drawing/2014/main" id="{9361AB8E-1AA1-5BD0-E035-6C86F3F5EF66}"/>
              </a:ext>
            </a:extLst>
          </p:cNvPr>
          <p:cNvSpPr/>
          <p:nvPr/>
        </p:nvSpPr>
        <p:spPr>
          <a:xfrm flipH="1">
            <a:off x="4717529" y="2107946"/>
            <a:ext cx="3260803" cy="2053195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直角三角形 39">
            <a:extLst>
              <a:ext uri="{FF2B5EF4-FFF2-40B4-BE49-F238E27FC236}">
                <a16:creationId xmlns:a16="http://schemas.microsoft.com/office/drawing/2014/main" id="{C55E1908-FBFB-A6A6-6294-324FFC3BA432}"/>
              </a:ext>
            </a:extLst>
          </p:cNvPr>
          <p:cNvSpPr/>
          <p:nvPr/>
        </p:nvSpPr>
        <p:spPr>
          <a:xfrm flipV="1">
            <a:off x="5483892" y="1844707"/>
            <a:ext cx="2899712" cy="1932460"/>
          </a:xfrm>
          <a:prstGeom prst="rtTriangle">
            <a:avLst/>
          </a:prstGeom>
          <a:solidFill>
            <a:srgbClr val="CCFFFF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31E843F-2B6E-63B3-373F-18B13AB75055}"/>
              </a:ext>
            </a:extLst>
          </p:cNvPr>
          <p:cNvSpPr txBox="1"/>
          <p:nvPr/>
        </p:nvSpPr>
        <p:spPr>
          <a:xfrm>
            <a:off x="3775675" y="4147381"/>
            <a:ext cx="1178737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altLang="zh-CN" sz="12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Red giant</a:t>
            </a:r>
            <a:endParaRPr lang="zh-CN" altLang="zh-CN" sz="1200" kern="10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9A8BF9-01F6-A820-89F8-8EB3E1145ED5}"/>
              </a:ext>
            </a:extLst>
          </p:cNvPr>
          <p:cNvSpPr txBox="1"/>
          <p:nvPr/>
        </p:nvSpPr>
        <p:spPr>
          <a:xfrm>
            <a:off x="534537" y="419319"/>
            <a:ext cx="129874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Agb star</a:t>
            </a:r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CCA87E8-9DA9-C917-2248-03E9D4CEC390}"/>
              </a:ext>
            </a:extLst>
          </p:cNvPr>
          <p:cNvGrpSpPr/>
          <p:nvPr/>
        </p:nvGrpSpPr>
        <p:grpSpPr>
          <a:xfrm>
            <a:off x="725213" y="1045880"/>
            <a:ext cx="3240000" cy="3240000"/>
            <a:chOff x="1680665" y="2308969"/>
            <a:chExt cx="1620000" cy="1651651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34DEDD4-0F1D-4B77-FCB9-E9574D10A0C1}"/>
                </a:ext>
              </a:extLst>
            </p:cNvPr>
            <p:cNvSpPr/>
            <p:nvPr/>
          </p:nvSpPr>
          <p:spPr>
            <a:xfrm>
              <a:off x="1680665" y="2340620"/>
              <a:ext cx="1620000" cy="1620000"/>
            </a:xfrm>
            <a:prstGeom prst="ellipse">
              <a:avLst/>
            </a:prstGeom>
            <a:solidFill>
              <a:srgbClr val="CCFFFF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56DCD93C-E7E5-3D2D-FB70-968B336E9E66}"/>
                </a:ext>
              </a:extLst>
            </p:cNvPr>
            <p:cNvSpPr/>
            <p:nvPr/>
          </p:nvSpPr>
          <p:spPr>
            <a:xfrm>
              <a:off x="1944359" y="2612533"/>
              <a:ext cx="1080000" cy="1080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60181CF-217F-31BC-996E-074B5C0CC1C3}"/>
                </a:ext>
              </a:extLst>
            </p:cNvPr>
            <p:cNvSpPr/>
            <p:nvPr/>
          </p:nvSpPr>
          <p:spPr>
            <a:xfrm>
              <a:off x="2220665" y="2880620"/>
              <a:ext cx="540000" cy="54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1AB1FF5-AF6C-B66A-9FDB-D38040819803}"/>
                </a:ext>
              </a:extLst>
            </p:cNvPr>
            <p:cNvSpPr txBox="1"/>
            <p:nvPr/>
          </p:nvSpPr>
          <p:spPr>
            <a:xfrm>
              <a:off x="2220665" y="2968947"/>
              <a:ext cx="618519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202122"/>
                  </a:solidFill>
                  <a:latin typeface="Arial" panose="020B0604020202020204" pitchFamily="34" charset="0"/>
                  <a:ea typeface="等线" panose="02010600030101010101" pitchFamily="2" charset="-122"/>
                </a:rPr>
                <a:t>C-O</a:t>
              </a:r>
              <a:endParaRPr lang="zh-CN" altLang="en-US" sz="160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0697DF3-EED4-3CE0-C9E7-5FB22EA67882}"/>
                </a:ext>
              </a:extLst>
            </p:cNvPr>
            <p:cNvSpPr txBox="1"/>
            <p:nvPr/>
          </p:nvSpPr>
          <p:spPr>
            <a:xfrm>
              <a:off x="2306783" y="2583915"/>
              <a:ext cx="463731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202122"/>
                  </a:solidFill>
                  <a:latin typeface="Arial" panose="020B0604020202020204" pitchFamily="34" charset="0"/>
                  <a:ea typeface="等线" panose="02010600030101010101" pitchFamily="2" charset="-122"/>
                </a:rPr>
                <a:t>He</a:t>
              </a:r>
              <a:endParaRPr lang="zh-CN" altLang="en-US" sz="160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7C245A6-49CA-CC16-D284-68727460ACD2}"/>
                </a:ext>
              </a:extLst>
            </p:cNvPr>
            <p:cNvSpPr txBox="1"/>
            <p:nvPr/>
          </p:nvSpPr>
          <p:spPr>
            <a:xfrm>
              <a:off x="2333686" y="2308969"/>
              <a:ext cx="463731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202122"/>
                  </a:solidFill>
                  <a:latin typeface="Arial" panose="020B0604020202020204" pitchFamily="34" charset="0"/>
                  <a:ea typeface="等线" panose="02010600030101010101" pitchFamily="2" charset="-122"/>
                </a:rPr>
                <a:t>H</a:t>
              </a:r>
              <a:endParaRPr lang="zh-CN" altLang="en-US" sz="1600"/>
            </a:p>
          </p:txBody>
        </p:sp>
      </p:grpSp>
      <p:pic>
        <p:nvPicPr>
          <p:cNvPr id="3074" name="Picture 2" descr="Energy production and related s-process sites in thermally pulsing... |  Download Scientific Diagram">
            <a:extLst>
              <a:ext uri="{FF2B5EF4-FFF2-40B4-BE49-F238E27FC236}">
                <a16:creationId xmlns:a16="http://schemas.microsoft.com/office/drawing/2014/main" id="{406DA999-AB5B-0088-E36B-A5DB974A8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2" y="2340541"/>
            <a:ext cx="3506443" cy="266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DBFEA5BD-82C2-1D74-7F51-4A16A7150B1A}"/>
              </a:ext>
            </a:extLst>
          </p:cNvPr>
          <p:cNvGrpSpPr/>
          <p:nvPr/>
        </p:nvGrpSpPr>
        <p:grpSpPr>
          <a:xfrm>
            <a:off x="4717529" y="2107946"/>
            <a:ext cx="3260803" cy="1669221"/>
            <a:chOff x="5379370" y="2513994"/>
            <a:chExt cx="3260803" cy="1669221"/>
          </a:xfrm>
        </p:grpSpPr>
        <p:sp>
          <p:nvSpPr>
            <p:cNvPr id="33" name="直角三角形 32">
              <a:extLst>
                <a:ext uri="{FF2B5EF4-FFF2-40B4-BE49-F238E27FC236}">
                  <a16:creationId xmlns:a16="http://schemas.microsoft.com/office/drawing/2014/main" id="{7EAA343B-E725-07AB-1CF2-2A4210CDDFA7}"/>
                </a:ext>
              </a:extLst>
            </p:cNvPr>
            <p:cNvSpPr/>
            <p:nvPr/>
          </p:nvSpPr>
          <p:spPr>
            <a:xfrm flipH="1">
              <a:off x="5379370" y="2982578"/>
              <a:ext cx="1790106" cy="1200637"/>
            </a:xfrm>
            <a:prstGeom prst="rt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4" name="直角三角形 33">
              <a:extLst>
                <a:ext uri="{FF2B5EF4-FFF2-40B4-BE49-F238E27FC236}">
                  <a16:creationId xmlns:a16="http://schemas.microsoft.com/office/drawing/2014/main" id="{A7DC86A0-C062-1115-AB0D-EC1A8BD1AF17}"/>
                </a:ext>
              </a:extLst>
            </p:cNvPr>
            <p:cNvSpPr/>
            <p:nvPr/>
          </p:nvSpPr>
          <p:spPr>
            <a:xfrm flipH="1">
              <a:off x="6094845" y="2738662"/>
              <a:ext cx="1790106" cy="1200637"/>
            </a:xfrm>
            <a:prstGeom prst="rt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5" name="直角三角形 34">
              <a:extLst>
                <a:ext uri="{FF2B5EF4-FFF2-40B4-BE49-F238E27FC236}">
                  <a16:creationId xmlns:a16="http://schemas.microsoft.com/office/drawing/2014/main" id="{E8C5381F-DFF2-24B1-E613-3544FF0513E3}"/>
                </a:ext>
              </a:extLst>
            </p:cNvPr>
            <p:cNvSpPr/>
            <p:nvPr/>
          </p:nvSpPr>
          <p:spPr>
            <a:xfrm flipH="1">
              <a:off x="6850067" y="2513994"/>
              <a:ext cx="1790106" cy="1200637"/>
            </a:xfrm>
            <a:prstGeom prst="rt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41" name="椭圆 40">
            <a:extLst>
              <a:ext uri="{FF2B5EF4-FFF2-40B4-BE49-F238E27FC236}">
                <a16:creationId xmlns:a16="http://schemas.microsoft.com/office/drawing/2014/main" id="{3C04EF06-D277-054F-3824-715A9A2D9810}"/>
              </a:ext>
            </a:extLst>
          </p:cNvPr>
          <p:cNvSpPr/>
          <p:nvPr/>
        </p:nvSpPr>
        <p:spPr>
          <a:xfrm>
            <a:off x="6428761" y="2763533"/>
            <a:ext cx="654518" cy="184419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2FBA144-EE06-923C-D99B-33DA530DDDAA}"/>
              </a:ext>
            </a:extLst>
          </p:cNvPr>
          <p:cNvSpPr/>
          <p:nvPr/>
        </p:nvSpPr>
        <p:spPr>
          <a:xfrm>
            <a:off x="7173115" y="2570468"/>
            <a:ext cx="654518" cy="184419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624CCB5F-3CCB-A20B-A3FF-0A2ADB7A4CEA}"/>
              </a:ext>
            </a:extLst>
          </p:cNvPr>
          <p:cNvSpPr/>
          <p:nvPr/>
        </p:nvSpPr>
        <p:spPr>
          <a:xfrm>
            <a:off x="6188226" y="3293340"/>
            <a:ext cx="253969" cy="4427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E8ABB189-10AA-2DF3-35F5-9CDCA15A375F}"/>
              </a:ext>
            </a:extLst>
          </p:cNvPr>
          <p:cNvSpPr/>
          <p:nvPr/>
        </p:nvSpPr>
        <p:spPr>
          <a:xfrm>
            <a:off x="6919146" y="3049424"/>
            <a:ext cx="253969" cy="4427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CDFDB343-4B59-094A-018C-5E3B42EC1EA3}"/>
              </a:ext>
            </a:extLst>
          </p:cNvPr>
          <p:cNvSpPr/>
          <p:nvPr/>
        </p:nvSpPr>
        <p:spPr>
          <a:xfrm>
            <a:off x="7682575" y="2810354"/>
            <a:ext cx="253969" cy="4427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97049504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6399" y="3527544"/>
            <a:ext cx="1847501" cy="1444473"/>
          </a:xfrm>
          <a:prstGeom prst="rect">
            <a:avLst/>
          </a:prstGeom>
        </p:spPr>
      </p:pic>
      <p:pic>
        <p:nvPicPr>
          <p:cNvPr id="17410" name="Picture 2" descr="外星人屍檢報告所揭示的一個重要真相">
            <a:extLst>
              <a:ext uri="{FF2B5EF4-FFF2-40B4-BE49-F238E27FC236}">
                <a16:creationId xmlns:a16="http://schemas.microsoft.com/office/drawing/2014/main" id="{F8FDCF2D-46E3-E42D-6E9E-170C65B3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53" y="1459202"/>
            <a:ext cx="3682508" cy="206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8BD7CD7-5E52-C1FC-7CD1-90F583FC2187}"/>
              </a:ext>
            </a:extLst>
          </p:cNvPr>
          <p:cNvSpPr txBox="1"/>
          <p:nvPr/>
        </p:nvSpPr>
        <p:spPr>
          <a:xfrm>
            <a:off x="953588" y="938876"/>
            <a:ext cx="2547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zh-CN" sz="18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is extraterrestrial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2" name="Picture 4" descr="I Sent A Slice Of Pizza To Space, Then Ate It - YouTube">
            <a:extLst>
              <a:ext uri="{FF2B5EF4-FFF2-40B4-BE49-F238E27FC236}">
                <a16:creationId xmlns:a16="http://schemas.microsoft.com/office/drawing/2014/main" id="{07D3293E-284C-B9EB-D024-035D1A86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50" y="1123541"/>
            <a:ext cx="3682508" cy="276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C29A38E-0983-A9FB-1E4A-E6FCB211A66C}"/>
              </a:ext>
            </a:extLst>
          </p:cNvPr>
          <p:cNvSpPr txBox="1"/>
          <p:nvPr/>
        </p:nvSpPr>
        <p:spPr>
          <a:xfrm>
            <a:off x="4929478" y="938875"/>
            <a:ext cx="346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zh-CN" sz="18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was cooked up in space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20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36BA6A3-20AA-2138-F364-AF5D0165A70A}"/>
              </a:ext>
            </a:extLst>
          </p:cNvPr>
          <p:cNvSpPr txBox="1"/>
          <p:nvPr/>
        </p:nvSpPr>
        <p:spPr>
          <a:xfrm>
            <a:off x="1946365" y="1986975"/>
            <a:ext cx="5645522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Story ~ making gold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40C8D8-0662-B955-52CA-0504C7E5C6BF}"/>
              </a:ext>
            </a:extLst>
          </p:cNvPr>
          <p:cNvSpPr txBox="1"/>
          <p:nvPr/>
        </p:nvSpPr>
        <p:spPr>
          <a:xfrm>
            <a:off x="1946365" y="2980767"/>
            <a:ext cx="5251269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Rapid neutron-capture p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rocess (r-process)</a:t>
            </a:r>
          </a:p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快中子俘获</a:t>
            </a:r>
            <a:endParaRPr lang="en-US" altLang="zh-CN" sz="1800" b="1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b="1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Slow neutron-capture proess (s-process)</a:t>
            </a:r>
          </a:p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慢中子俘获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23661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云形 4">
            <a:extLst>
              <a:ext uri="{FF2B5EF4-FFF2-40B4-BE49-F238E27FC236}">
                <a16:creationId xmlns:a16="http://schemas.microsoft.com/office/drawing/2014/main" id="{3F377415-1B75-F2E8-D2AB-EA490EF48B29}"/>
              </a:ext>
            </a:extLst>
          </p:cNvPr>
          <p:cNvSpPr/>
          <p:nvPr/>
        </p:nvSpPr>
        <p:spPr>
          <a:xfrm>
            <a:off x="1432358" y="2592612"/>
            <a:ext cx="2443210" cy="1958902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0" name="Picture 2" descr="Cassiopeia A Supernova Remnant - NASA Science">
            <a:extLst>
              <a:ext uri="{FF2B5EF4-FFF2-40B4-BE49-F238E27FC236}">
                <a16:creationId xmlns:a16="http://schemas.microsoft.com/office/drawing/2014/main" id="{84A8AB08-D461-82E2-0CD4-E82C8ABC1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61" y="192506"/>
            <a:ext cx="2084044" cy="208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31E843F-2B6E-63B3-373F-18B13AB75055}"/>
              </a:ext>
            </a:extLst>
          </p:cNvPr>
          <p:cNvSpPr txBox="1"/>
          <p:nvPr/>
        </p:nvSpPr>
        <p:spPr>
          <a:xfrm>
            <a:off x="1320983" y="1949929"/>
            <a:ext cx="157256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altLang="zh-CN" sz="1200" kern="1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12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upernova</a:t>
            </a:r>
            <a:endParaRPr lang="zh-CN" altLang="zh-CN" sz="1200" kern="10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01A0BC7C-FBB1-31BE-8767-0BFB6D8A084F}"/>
              </a:ext>
            </a:extLst>
          </p:cNvPr>
          <p:cNvSpPr/>
          <p:nvPr/>
        </p:nvSpPr>
        <p:spPr>
          <a:xfrm>
            <a:off x="1230983" y="1132101"/>
            <a:ext cx="180000" cy="178068"/>
          </a:xfrm>
          <a:prstGeom prst="ellipse">
            <a:avLst/>
          </a:prstGeom>
          <a:solidFill>
            <a:srgbClr val="F2F2F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098" name="Picture 2" descr="Anatomy | Black Holes – NASA Universe Exploration">
            <a:extLst>
              <a:ext uri="{FF2B5EF4-FFF2-40B4-BE49-F238E27FC236}">
                <a16:creationId xmlns:a16="http://schemas.microsoft.com/office/drawing/2014/main" id="{A089C65A-635B-F5AB-25B6-B8AC5C998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232" y="1380660"/>
            <a:ext cx="771520" cy="43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AADA33C-E982-2EEC-6DF4-FA7B16C64D46}"/>
              </a:ext>
            </a:extLst>
          </p:cNvPr>
          <p:cNvSpPr txBox="1"/>
          <p:nvPr/>
        </p:nvSpPr>
        <p:spPr>
          <a:xfrm>
            <a:off x="3674443" y="367238"/>
            <a:ext cx="115984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altLang="zh-CN" sz="12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Neutron star</a:t>
            </a:r>
            <a:endParaRPr lang="zh-CN" altLang="zh-CN" sz="1200" kern="10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851F6E1-0151-D1DE-E775-CFC81FC31C40}"/>
              </a:ext>
            </a:extLst>
          </p:cNvPr>
          <p:cNvSpPr txBox="1"/>
          <p:nvPr/>
        </p:nvSpPr>
        <p:spPr>
          <a:xfrm>
            <a:off x="4011459" y="1459150"/>
            <a:ext cx="110191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altLang="zh-CN" sz="1200" kern="1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Black hole</a:t>
            </a:r>
            <a:endParaRPr lang="zh-CN" altLang="zh-CN" sz="1200" kern="10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980781E-733F-84B6-CDA8-DBBD74AE8BF9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2363005" y="543655"/>
            <a:ext cx="1106543" cy="690873"/>
          </a:xfrm>
          <a:prstGeom prst="straightConnector1">
            <a:avLst/>
          </a:prstGeom>
          <a:noFill/>
          <a:ln w="19050" cap="flat">
            <a:solidFill>
              <a:schemeClr val="bg1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4665E39-1F59-F2F6-4658-0B705E9488D5}"/>
              </a:ext>
            </a:extLst>
          </p:cNvPr>
          <p:cNvCxnSpPr>
            <a:cxnSpLocks/>
            <a:stCxn id="20" idx="3"/>
            <a:endCxn id="4098" idx="1"/>
          </p:cNvCxnSpPr>
          <p:nvPr/>
        </p:nvCxnSpPr>
        <p:spPr>
          <a:xfrm>
            <a:off x="2363005" y="1234528"/>
            <a:ext cx="824227" cy="363122"/>
          </a:xfrm>
          <a:prstGeom prst="straightConnector1">
            <a:avLst/>
          </a:prstGeom>
          <a:noFill/>
          <a:ln w="19050" cap="flat">
            <a:solidFill>
              <a:schemeClr val="bg1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" name="Picture 2" descr="20.2 Interstellar Gas – Astronomy">
            <a:extLst>
              <a:ext uri="{FF2B5EF4-FFF2-40B4-BE49-F238E27FC236}">
                <a16:creationId xmlns:a16="http://schemas.microsoft.com/office/drawing/2014/main" id="{857118FA-D1AB-F24A-6B1B-DE89C08DB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042" y="2559805"/>
            <a:ext cx="2156536" cy="197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E86B6E6-D935-314A-F27E-74358533045C}"/>
              </a:ext>
            </a:extLst>
          </p:cNvPr>
          <p:cNvCxnSpPr>
            <a:cxnSpLocks/>
          </p:cNvCxnSpPr>
          <p:nvPr/>
        </p:nvCxnSpPr>
        <p:spPr>
          <a:xfrm>
            <a:off x="885524" y="3545081"/>
            <a:ext cx="383181" cy="4312"/>
          </a:xfrm>
          <a:prstGeom prst="straightConnector1">
            <a:avLst/>
          </a:prstGeom>
          <a:noFill/>
          <a:ln w="57150" cap="flat">
            <a:solidFill>
              <a:schemeClr val="bg1"/>
            </a:solidFill>
            <a:prstDash val="sysDash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FB7C58A-62EE-84CB-B4BD-B0A09E4DE24B}"/>
              </a:ext>
            </a:extLst>
          </p:cNvPr>
          <p:cNvCxnSpPr/>
          <p:nvPr/>
        </p:nvCxnSpPr>
        <p:spPr>
          <a:xfrm flipV="1">
            <a:off x="885524" y="2295801"/>
            <a:ext cx="0" cy="1268531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5DE5D87-6917-AB1E-7576-A66DBB06147B}"/>
              </a:ext>
            </a:extLst>
          </p:cNvPr>
          <p:cNvCxnSpPr>
            <a:cxnSpLocks/>
          </p:cNvCxnSpPr>
          <p:nvPr/>
        </p:nvCxnSpPr>
        <p:spPr>
          <a:xfrm>
            <a:off x="6610951" y="3541648"/>
            <a:ext cx="707457" cy="0"/>
          </a:xfrm>
          <a:prstGeom prst="straightConnector1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26" name="Picture 2" descr="恒星と惑星の違いとは？ 〜恒？惑？〜』 - SPACE Media">
            <a:extLst>
              <a:ext uri="{FF2B5EF4-FFF2-40B4-BE49-F238E27FC236}">
                <a16:creationId xmlns:a16="http://schemas.microsoft.com/office/drawing/2014/main" id="{B7B8FDD4-F90F-C571-A836-11F8B920F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3" r="17111"/>
          <a:stretch/>
        </p:blipFill>
        <p:spPr bwMode="auto">
          <a:xfrm>
            <a:off x="7403781" y="3010579"/>
            <a:ext cx="1376413" cy="110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44E28769-6C85-0383-4D9E-D098297D46D9}"/>
              </a:ext>
            </a:extLst>
          </p:cNvPr>
          <p:cNvSpPr txBox="1"/>
          <p:nvPr/>
        </p:nvSpPr>
        <p:spPr>
          <a:xfrm>
            <a:off x="1808839" y="3979586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79A4FC2-EC72-9D7D-7470-9FDBCD0B5A50}"/>
              </a:ext>
            </a:extLst>
          </p:cNvPr>
          <p:cNvSpPr txBox="1"/>
          <p:nvPr/>
        </p:nvSpPr>
        <p:spPr>
          <a:xfrm>
            <a:off x="1656379" y="3395231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A5662DF-F717-764E-0233-6B45C88A232C}"/>
              </a:ext>
            </a:extLst>
          </p:cNvPr>
          <p:cNvSpPr txBox="1"/>
          <p:nvPr/>
        </p:nvSpPr>
        <p:spPr>
          <a:xfrm>
            <a:off x="2113639" y="4284386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BFCDA62-B059-36CF-6C5E-7D8838C6E946}"/>
              </a:ext>
            </a:extLst>
          </p:cNvPr>
          <p:cNvSpPr txBox="1"/>
          <p:nvPr/>
        </p:nvSpPr>
        <p:spPr>
          <a:xfrm>
            <a:off x="3114362" y="2653068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FFF2290-5E31-FD1D-088B-B17453D2B2AD}"/>
              </a:ext>
            </a:extLst>
          </p:cNvPr>
          <p:cNvSpPr txBox="1"/>
          <p:nvPr/>
        </p:nvSpPr>
        <p:spPr>
          <a:xfrm>
            <a:off x="3287191" y="3026032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143D8DF-4621-2D83-A661-C4212C551679}"/>
              </a:ext>
            </a:extLst>
          </p:cNvPr>
          <p:cNvSpPr txBox="1"/>
          <p:nvPr/>
        </p:nvSpPr>
        <p:spPr>
          <a:xfrm>
            <a:off x="3155187" y="3994630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D743E41-E815-E405-8530-6EC62A2D3877}"/>
              </a:ext>
            </a:extLst>
          </p:cNvPr>
          <p:cNvSpPr txBox="1"/>
          <p:nvPr/>
        </p:nvSpPr>
        <p:spPr>
          <a:xfrm>
            <a:off x="1961239" y="4131986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073CDC3-36E9-FEFE-90ED-1A74CD4207DE}"/>
              </a:ext>
            </a:extLst>
          </p:cNvPr>
          <p:cNvSpPr txBox="1"/>
          <p:nvPr/>
        </p:nvSpPr>
        <p:spPr>
          <a:xfrm>
            <a:off x="2113639" y="4284386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217E57E-8E95-31A4-5FB1-C48B5AEDAEBB}"/>
              </a:ext>
            </a:extLst>
          </p:cNvPr>
          <p:cNvSpPr txBox="1"/>
          <p:nvPr/>
        </p:nvSpPr>
        <p:spPr>
          <a:xfrm>
            <a:off x="2236159" y="2553901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AAFF9AF-ECB9-2F09-3621-593BB1846B7D}"/>
              </a:ext>
            </a:extLst>
          </p:cNvPr>
          <p:cNvSpPr txBox="1"/>
          <p:nvPr/>
        </p:nvSpPr>
        <p:spPr>
          <a:xfrm>
            <a:off x="2696557" y="4253357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76A60E2-0EF9-69DB-63AB-3D61BD013CA4}"/>
              </a:ext>
            </a:extLst>
          </p:cNvPr>
          <p:cNvSpPr txBox="1"/>
          <p:nvPr/>
        </p:nvSpPr>
        <p:spPr>
          <a:xfrm>
            <a:off x="2675259" y="3164531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B890939-BE80-686A-956A-C696437FCC69}"/>
              </a:ext>
            </a:extLst>
          </p:cNvPr>
          <p:cNvSpPr txBox="1"/>
          <p:nvPr/>
        </p:nvSpPr>
        <p:spPr>
          <a:xfrm>
            <a:off x="2236158" y="3035799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91C5AB5-0105-89D9-54E3-B70218954CB0}"/>
              </a:ext>
            </a:extLst>
          </p:cNvPr>
          <p:cNvSpPr txBox="1"/>
          <p:nvPr/>
        </p:nvSpPr>
        <p:spPr>
          <a:xfrm>
            <a:off x="2570839" y="3600993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C61BBB0-6199-3A2D-D708-0BE76D4EA14B}"/>
              </a:ext>
            </a:extLst>
          </p:cNvPr>
          <p:cNvSpPr txBox="1"/>
          <p:nvPr/>
        </p:nvSpPr>
        <p:spPr>
          <a:xfrm>
            <a:off x="3093064" y="3483166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7256529-AD98-D895-BA9F-C36FAE28C3B2}"/>
              </a:ext>
            </a:extLst>
          </p:cNvPr>
          <p:cNvSpPr txBox="1"/>
          <p:nvPr/>
        </p:nvSpPr>
        <p:spPr>
          <a:xfrm>
            <a:off x="2089636" y="3521592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BF7C3B5-0653-739D-73AD-12F348A24B3E}"/>
              </a:ext>
            </a:extLst>
          </p:cNvPr>
          <p:cNvSpPr txBox="1"/>
          <p:nvPr/>
        </p:nvSpPr>
        <p:spPr>
          <a:xfrm>
            <a:off x="1858117" y="4614563"/>
            <a:ext cx="2018208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altLang="zh-CN" sz="1200" kern="1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Ejecta + Heavy elements</a:t>
            </a:r>
            <a:endParaRPr lang="zh-CN" altLang="zh-CN" sz="1200" kern="10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B5F35F0-14E1-984D-3F8D-5B3328316CF0}"/>
              </a:ext>
            </a:extLst>
          </p:cNvPr>
          <p:cNvSpPr txBox="1"/>
          <p:nvPr/>
        </p:nvSpPr>
        <p:spPr>
          <a:xfrm>
            <a:off x="4996293" y="4594076"/>
            <a:ext cx="10079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altLang="zh-CN" sz="12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Intersteller </a:t>
            </a:r>
            <a:endParaRPr lang="zh-CN" altLang="zh-CN" sz="1200" kern="10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AFCDB58-FCBD-73D4-AB1C-C308F2CAE11E}"/>
              </a:ext>
            </a:extLst>
          </p:cNvPr>
          <p:cNvSpPr txBox="1"/>
          <p:nvPr/>
        </p:nvSpPr>
        <p:spPr>
          <a:xfrm>
            <a:off x="7851567" y="4145886"/>
            <a:ext cx="48084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altLang="zh-CN" sz="12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Star </a:t>
            </a:r>
            <a:endParaRPr lang="zh-CN" altLang="zh-CN" sz="1200" kern="10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9A89734-D46B-41E1-3893-A48144E7738C}"/>
              </a:ext>
            </a:extLst>
          </p:cNvPr>
          <p:cNvSpPr txBox="1"/>
          <p:nvPr/>
        </p:nvSpPr>
        <p:spPr>
          <a:xfrm>
            <a:off x="7674182" y="3231831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D5C7069-5C90-8C27-73FC-9BB83742E64A}"/>
              </a:ext>
            </a:extLst>
          </p:cNvPr>
          <p:cNvSpPr txBox="1"/>
          <p:nvPr/>
        </p:nvSpPr>
        <p:spPr>
          <a:xfrm>
            <a:off x="7674182" y="3244593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2FF37F3-DA82-E248-F4A9-27DCB3596BEB}"/>
              </a:ext>
            </a:extLst>
          </p:cNvPr>
          <p:cNvSpPr txBox="1"/>
          <p:nvPr/>
        </p:nvSpPr>
        <p:spPr>
          <a:xfrm>
            <a:off x="7826582" y="3396993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8D473A9-D620-AA39-C88B-329AD8C6AC1A}"/>
              </a:ext>
            </a:extLst>
          </p:cNvPr>
          <p:cNvSpPr txBox="1"/>
          <p:nvPr/>
        </p:nvSpPr>
        <p:spPr>
          <a:xfrm>
            <a:off x="7978982" y="3549393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475804E-E0B8-4DF1-786E-57A2C65FB7F0}"/>
              </a:ext>
            </a:extLst>
          </p:cNvPr>
          <p:cNvSpPr txBox="1"/>
          <p:nvPr/>
        </p:nvSpPr>
        <p:spPr>
          <a:xfrm>
            <a:off x="8120857" y="3230693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0E29D42-450F-0C82-E94F-54234D053CF2}"/>
              </a:ext>
            </a:extLst>
          </p:cNvPr>
          <p:cNvSpPr txBox="1"/>
          <p:nvPr/>
        </p:nvSpPr>
        <p:spPr>
          <a:xfrm>
            <a:off x="7771227" y="3660091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71B6E11-F035-A9A3-B3DF-7917AC11C02D}"/>
              </a:ext>
            </a:extLst>
          </p:cNvPr>
          <p:cNvSpPr txBox="1"/>
          <p:nvPr/>
        </p:nvSpPr>
        <p:spPr>
          <a:xfrm>
            <a:off x="8214256" y="3488207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F275F51-25B3-9ABB-40C8-20744571F4C6}"/>
              </a:ext>
            </a:extLst>
          </p:cNvPr>
          <p:cNvSpPr txBox="1"/>
          <p:nvPr/>
        </p:nvSpPr>
        <p:spPr>
          <a:xfrm>
            <a:off x="7534647" y="3399630"/>
            <a:ext cx="41780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/>
              <a:t>👿</a:t>
            </a: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C3132DB8-AE01-32C9-026F-4C4523193CFD}"/>
              </a:ext>
            </a:extLst>
          </p:cNvPr>
          <p:cNvSpPr/>
          <p:nvPr/>
        </p:nvSpPr>
        <p:spPr>
          <a:xfrm>
            <a:off x="3510869" y="410679"/>
            <a:ext cx="180000" cy="178068"/>
          </a:xfrm>
          <a:prstGeom prst="ellipse">
            <a:avLst/>
          </a:prstGeom>
          <a:solidFill>
            <a:srgbClr val="F2F2F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074" name="Picture 2" descr="Neutron star mergers may create much of the universe's gold | Science | AAAS">
            <a:extLst>
              <a:ext uri="{FF2B5EF4-FFF2-40B4-BE49-F238E27FC236}">
                <a16:creationId xmlns:a16="http://schemas.microsoft.com/office/drawing/2014/main" id="{54962DE8-FAF1-7347-41F0-F773A6552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246" y="209230"/>
            <a:ext cx="1436139" cy="8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A440C252-916C-FC32-D8EA-7628F7886DB1}"/>
              </a:ext>
            </a:extLst>
          </p:cNvPr>
          <p:cNvCxnSpPr>
            <a:cxnSpLocks/>
          </p:cNvCxnSpPr>
          <p:nvPr/>
        </p:nvCxnSpPr>
        <p:spPr>
          <a:xfrm>
            <a:off x="4780986" y="508536"/>
            <a:ext cx="556002" cy="0"/>
          </a:xfrm>
          <a:prstGeom prst="straightConnector1">
            <a:avLst/>
          </a:prstGeom>
          <a:noFill/>
          <a:ln w="19050" cap="flat">
            <a:solidFill>
              <a:schemeClr val="bg1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C96E9AB7-31C9-6106-2859-C8743290E0B2}"/>
              </a:ext>
            </a:extLst>
          </p:cNvPr>
          <p:cNvSpPr txBox="1"/>
          <p:nvPr/>
        </p:nvSpPr>
        <p:spPr>
          <a:xfrm>
            <a:off x="3870405" y="3373061"/>
            <a:ext cx="555111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altLang="zh-CN" sz="12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Mix </a:t>
            </a:r>
            <a:endParaRPr lang="zh-CN" altLang="zh-CN" sz="1200" b="1" kern="10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F67920E-5775-4C33-8C73-247918562729}"/>
              </a:ext>
            </a:extLst>
          </p:cNvPr>
          <p:cNvCxnSpPr>
            <a:cxnSpLocks/>
          </p:cNvCxnSpPr>
          <p:nvPr/>
        </p:nvCxnSpPr>
        <p:spPr>
          <a:xfrm flipV="1">
            <a:off x="6267336" y="1132101"/>
            <a:ext cx="0" cy="956327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D420D1-5B79-B1EF-6426-82EE27CB454E}"/>
              </a:ext>
            </a:extLst>
          </p:cNvPr>
          <p:cNvCxnSpPr>
            <a:cxnSpLocks/>
          </p:cNvCxnSpPr>
          <p:nvPr/>
        </p:nvCxnSpPr>
        <p:spPr>
          <a:xfrm flipH="1" flipV="1">
            <a:off x="3080395" y="2098372"/>
            <a:ext cx="3216826" cy="1269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C0849C0-750D-A023-3B9A-63157179CF12}"/>
              </a:ext>
            </a:extLst>
          </p:cNvPr>
          <p:cNvCxnSpPr>
            <a:cxnSpLocks/>
          </p:cNvCxnSpPr>
          <p:nvPr/>
        </p:nvCxnSpPr>
        <p:spPr>
          <a:xfrm>
            <a:off x="3102410" y="2069565"/>
            <a:ext cx="0" cy="437873"/>
          </a:xfrm>
          <a:prstGeom prst="straightConnector1">
            <a:avLst/>
          </a:prstGeom>
          <a:noFill/>
          <a:ln w="57150" cap="flat">
            <a:solidFill>
              <a:schemeClr val="bg1"/>
            </a:solidFill>
            <a:prstDash val="sysDash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F3701FBD-BA6B-55AE-AA0A-B69A43D6CA2C}"/>
              </a:ext>
            </a:extLst>
          </p:cNvPr>
          <p:cNvSpPr txBox="1"/>
          <p:nvPr/>
        </p:nvSpPr>
        <p:spPr>
          <a:xfrm>
            <a:off x="6946286" y="366782"/>
            <a:ext cx="174662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altLang="zh-CN" sz="12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Neutron star merger</a:t>
            </a:r>
            <a:endParaRPr lang="zh-CN" altLang="zh-CN" sz="1200" kern="10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114223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CFBFBA09-DA8E-B78C-5A40-21A946854A17}"/>
              </a:ext>
            </a:extLst>
          </p:cNvPr>
          <p:cNvSpPr txBox="1"/>
          <p:nvPr/>
        </p:nvSpPr>
        <p:spPr>
          <a:xfrm>
            <a:off x="4020993" y="201894"/>
            <a:ext cx="118218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star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58F046-D56C-23E0-D09C-4637BEF30A8E}"/>
              </a:ext>
            </a:extLst>
          </p:cNvPr>
          <p:cNvSpPr txBox="1"/>
          <p:nvPr/>
        </p:nvSpPr>
        <p:spPr>
          <a:xfrm>
            <a:off x="1918257" y="780789"/>
            <a:ext cx="2022564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Low mass star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9EB212-34F4-937A-504C-56B2987BDDE1}"/>
              </a:ext>
            </a:extLst>
          </p:cNvPr>
          <p:cNvSpPr txBox="1"/>
          <p:nvPr/>
        </p:nvSpPr>
        <p:spPr>
          <a:xfrm>
            <a:off x="4990109" y="780789"/>
            <a:ext cx="227294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High</a:t>
            </a:r>
            <a:r>
              <a:rPr lang="en-US" altLang="zh-CN" sz="2000" b="1">
                <a:solidFill>
                  <a:schemeClr val="bg1"/>
                </a:solidFill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 mass star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E3AA681-1B6F-A54C-A200-F0448D4A95FA}"/>
              </a:ext>
            </a:extLst>
          </p:cNvPr>
          <p:cNvGrpSpPr/>
          <p:nvPr/>
        </p:nvGrpSpPr>
        <p:grpSpPr>
          <a:xfrm>
            <a:off x="3965154" y="1562970"/>
            <a:ext cx="3240000" cy="3263192"/>
            <a:chOff x="4069653" y="1380092"/>
            <a:chExt cx="3240000" cy="3263192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CDA9037-9CE7-79F8-306A-004B82314590}"/>
                </a:ext>
              </a:extLst>
            </p:cNvPr>
            <p:cNvSpPr/>
            <p:nvPr/>
          </p:nvSpPr>
          <p:spPr>
            <a:xfrm>
              <a:off x="4069653" y="1403284"/>
              <a:ext cx="3240000" cy="3240000"/>
            </a:xfrm>
            <a:prstGeom prst="ellipse">
              <a:avLst/>
            </a:prstGeom>
            <a:solidFill>
              <a:srgbClr val="CCFFFF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684EC1C-3516-4426-4800-3572C89237E4}"/>
                </a:ext>
              </a:extLst>
            </p:cNvPr>
            <p:cNvSpPr/>
            <p:nvPr/>
          </p:nvSpPr>
          <p:spPr>
            <a:xfrm>
              <a:off x="4339653" y="1673284"/>
              <a:ext cx="2700000" cy="2700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A5FF6AB-4B0E-7498-60B5-5FA5B0FB2143}"/>
                </a:ext>
              </a:extLst>
            </p:cNvPr>
            <p:cNvSpPr/>
            <p:nvPr/>
          </p:nvSpPr>
          <p:spPr>
            <a:xfrm>
              <a:off x="4609653" y="1943284"/>
              <a:ext cx="2160000" cy="216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FB59924-3701-5757-6E83-E8DC786B4FE2}"/>
                </a:ext>
              </a:extLst>
            </p:cNvPr>
            <p:cNvSpPr/>
            <p:nvPr/>
          </p:nvSpPr>
          <p:spPr>
            <a:xfrm>
              <a:off x="4879653" y="2166077"/>
              <a:ext cx="1620000" cy="1620000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C54677C-25AE-657B-1970-D83E9EA99833}"/>
                </a:ext>
              </a:extLst>
            </p:cNvPr>
            <p:cNvSpPr/>
            <p:nvPr/>
          </p:nvSpPr>
          <p:spPr>
            <a:xfrm>
              <a:off x="5149653" y="2436077"/>
              <a:ext cx="1080000" cy="1080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0036426-DF89-1229-EFD1-0954D63338BD}"/>
                </a:ext>
              </a:extLst>
            </p:cNvPr>
            <p:cNvSpPr/>
            <p:nvPr/>
          </p:nvSpPr>
          <p:spPr>
            <a:xfrm>
              <a:off x="5419653" y="2706077"/>
              <a:ext cx="540000" cy="540000"/>
            </a:xfrm>
            <a:prstGeom prst="ellipse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B767E1C-8F11-4D20-3DCD-F487BF13AF09}"/>
                </a:ext>
              </a:extLst>
            </p:cNvPr>
            <p:cNvSpPr txBox="1"/>
            <p:nvPr/>
          </p:nvSpPr>
          <p:spPr>
            <a:xfrm>
              <a:off x="5503007" y="1380092"/>
              <a:ext cx="463731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202122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</a:rPr>
                <a:t>H</a:t>
              </a:r>
              <a:endParaRPr lang="zh-CN" altLang="en-US" sz="160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A82CB10-8A46-7A02-F160-96B7F686C3B0}"/>
                </a:ext>
              </a:extLst>
            </p:cNvPr>
            <p:cNvSpPr txBox="1"/>
            <p:nvPr/>
          </p:nvSpPr>
          <p:spPr>
            <a:xfrm>
              <a:off x="5495922" y="1639007"/>
              <a:ext cx="463731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202122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</a:rPr>
                <a:t>He</a:t>
              </a:r>
              <a:endParaRPr lang="zh-CN" altLang="en-US" sz="160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D3BE991-2D8F-3954-667A-93C22E57B650}"/>
                </a:ext>
              </a:extLst>
            </p:cNvPr>
            <p:cNvSpPr txBox="1"/>
            <p:nvPr/>
          </p:nvSpPr>
          <p:spPr>
            <a:xfrm>
              <a:off x="5505771" y="1885404"/>
              <a:ext cx="463731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202122"/>
                  </a:solidFill>
                  <a:latin typeface="Arial" panose="020B0604020202020204" pitchFamily="34" charset="0"/>
                  <a:ea typeface="等线" panose="02010600030101010101" pitchFamily="2" charset="-122"/>
                </a:rPr>
                <a:t>C</a:t>
              </a:r>
              <a:endParaRPr lang="zh-CN" altLang="en-US" sz="16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3AFC64F-A88A-58FF-FFC9-4B453A2D6A12}"/>
                </a:ext>
              </a:extLst>
            </p:cNvPr>
            <p:cNvSpPr txBox="1"/>
            <p:nvPr/>
          </p:nvSpPr>
          <p:spPr>
            <a:xfrm>
              <a:off x="5495922" y="2806800"/>
              <a:ext cx="463731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202122"/>
                  </a:solidFill>
                  <a:latin typeface="Arial" panose="020B0604020202020204" pitchFamily="34" charset="0"/>
                  <a:ea typeface="等线" panose="02010600030101010101" pitchFamily="2" charset="-122"/>
                </a:rPr>
                <a:t>Fe</a:t>
              </a:r>
              <a:endParaRPr lang="zh-CN" altLang="en-US" sz="160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A0F0987-F710-E898-C0D2-E87154E813ED}"/>
                </a:ext>
              </a:extLst>
            </p:cNvPr>
            <p:cNvSpPr txBox="1"/>
            <p:nvPr/>
          </p:nvSpPr>
          <p:spPr>
            <a:xfrm>
              <a:off x="5505771" y="2409372"/>
              <a:ext cx="463731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202122"/>
                  </a:solidFill>
                  <a:latin typeface="Arial" panose="020B0604020202020204" pitchFamily="34" charset="0"/>
                  <a:ea typeface="等线" panose="02010600030101010101" pitchFamily="2" charset="-122"/>
                </a:rPr>
                <a:t>Si</a:t>
              </a:r>
              <a:endParaRPr lang="zh-CN" altLang="en-US" sz="160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27B0D14-B1CD-252F-2C57-7A0115C27386}"/>
                </a:ext>
              </a:extLst>
            </p:cNvPr>
            <p:cNvSpPr txBox="1"/>
            <p:nvPr/>
          </p:nvSpPr>
          <p:spPr>
            <a:xfrm>
              <a:off x="5508535" y="2142300"/>
              <a:ext cx="463731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202122"/>
                  </a:solidFill>
                  <a:latin typeface="Arial" panose="020B0604020202020204" pitchFamily="34" charset="0"/>
                  <a:ea typeface="等线" panose="02010600030101010101" pitchFamily="2" charset="-122"/>
                </a:rPr>
                <a:t>O</a:t>
              </a:r>
              <a:endParaRPr lang="zh-CN" altLang="en-US" sz="160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BC45908-9FEE-53E4-F9AC-F8C38A0C9C1C}"/>
              </a:ext>
            </a:extLst>
          </p:cNvPr>
          <p:cNvGrpSpPr/>
          <p:nvPr/>
        </p:nvGrpSpPr>
        <p:grpSpPr>
          <a:xfrm>
            <a:off x="2044653" y="2406836"/>
            <a:ext cx="1620000" cy="1651651"/>
            <a:chOff x="1680665" y="2308969"/>
            <a:chExt cx="1620000" cy="1651651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8C60C27-5834-F378-0F81-1276F5476A00}"/>
                </a:ext>
              </a:extLst>
            </p:cNvPr>
            <p:cNvSpPr/>
            <p:nvPr/>
          </p:nvSpPr>
          <p:spPr>
            <a:xfrm>
              <a:off x="1680665" y="2340620"/>
              <a:ext cx="1620000" cy="1620000"/>
            </a:xfrm>
            <a:prstGeom prst="ellipse">
              <a:avLst/>
            </a:prstGeom>
            <a:solidFill>
              <a:srgbClr val="CCFFFF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C34B06BA-F5F4-C378-FC03-FC9AEFBDEAE4}"/>
                </a:ext>
              </a:extLst>
            </p:cNvPr>
            <p:cNvSpPr/>
            <p:nvPr/>
          </p:nvSpPr>
          <p:spPr>
            <a:xfrm>
              <a:off x="1944359" y="2612533"/>
              <a:ext cx="1080000" cy="1080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38040AA-C1AA-6641-D9CB-CC226678ADBC}"/>
                </a:ext>
              </a:extLst>
            </p:cNvPr>
            <p:cNvSpPr/>
            <p:nvPr/>
          </p:nvSpPr>
          <p:spPr>
            <a:xfrm>
              <a:off x="2220665" y="2880620"/>
              <a:ext cx="540000" cy="54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5804172-571F-0476-B826-46615756B482}"/>
                </a:ext>
              </a:extLst>
            </p:cNvPr>
            <p:cNvSpPr txBox="1"/>
            <p:nvPr/>
          </p:nvSpPr>
          <p:spPr>
            <a:xfrm>
              <a:off x="2220665" y="2968947"/>
              <a:ext cx="618519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202122"/>
                  </a:solidFill>
                  <a:latin typeface="Arial" panose="020B0604020202020204" pitchFamily="34" charset="0"/>
                  <a:ea typeface="等线" panose="02010600030101010101" pitchFamily="2" charset="-122"/>
                </a:rPr>
                <a:t>C-O</a:t>
              </a:r>
              <a:endParaRPr lang="zh-CN" altLang="en-US" sz="160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16AD610-65E1-291B-758F-AF2B007BC883}"/>
                </a:ext>
              </a:extLst>
            </p:cNvPr>
            <p:cNvSpPr txBox="1"/>
            <p:nvPr/>
          </p:nvSpPr>
          <p:spPr>
            <a:xfrm>
              <a:off x="2306783" y="2583915"/>
              <a:ext cx="463731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202122"/>
                  </a:solidFill>
                  <a:latin typeface="Arial" panose="020B0604020202020204" pitchFamily="34" charset="0"/>
                  <a:ea typeface="等线" panose="02010600030101010101" pitchFamily="2" charset="-122"/>
                </a:rPr>
                <a:t>He</a:t>
              </a:r>
              <a:endParaRPr lang="zh-CN" altLang="en-US" sz="16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3C066FE-6187-5777-8FCB-F72616B7A402}"/>
                </a:ext>
              </a:extLst>
            </p:cNvPr>
            <p:cNvSpPr txBox="1"/>
            <p:nvPr/>
          </p:nvSpPr>
          <p:spPr>
            <a:xfrm>
              <a:off x="2333686" y="2308969"/>
              <a:ext cx="463731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202122"/>
                  </a:solidFill>
                  <a:latin typeface="Arial" panose="020B0604020202020204" pitchFamily="34" charset="0"/>
                  <a:ea typeface="等线" panose="02010600030101010101" pitchFamily="2" charset="-122"/>
                </a:rPr>
                <a:t>H</a:t>
              </a:r>
              <a:endParaRPr lang="zh-CN" altLang="en-US" sz="1600"/>
            </a:p>
          </p:txBody>
        </p: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427703AD-F330-3EAC-6A17-B5FE8128D5E2}"/>
              </a:ext>
            </a:extLst>
          </p:cNvPr>
          <p:cNvSpPr/>
          <p:nvPr/>
        </p:nvSpPr>
        <p:spPr>
          <a:xfrm>
            <a:off x="1298085" y="710844"/>
            <a:ext cx="540000" cy="540000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7557B69A-5CF3-4DF0-DD1A-C56749BAC6FE}"/>
              </a:ext>
            </a:extLst>
          </p:cNvPr>
          <p:cNvSpPr/>
          <p:nvPr/>
        </p:nvSpPr>
        <p:spPr>
          <a:xfrm>
            <a:off x="593656" y="2723631"/>
            <a:ext cx="1080000" cy="1080000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E40A273D-6200-4727-E5AF-C799C02F436F}"/>
              </a:ext>
            </a:extLst>
          </p:cNvPr>
          <p:cNvSpPr/>
          <p:nvPr/>
        </p:nvSpPr>
        <p:spPr>
          <a:xfrm>
            <a:off x="7426611" y="2348955"/>
            <a:ext cx="1620000" cy="1620000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84EF723-AAD8-4EC5-E119-F6F3008596A8}"/>
              </a:ext>
            </a:extLst>
          </p:cNvPr>
          <p:cNvSpPr/>
          <p:nvPr/>
        </p:nvSpPr>
        <p:spPr>
          <a:xfrm>
            <a:off x="7205154" y="494282"/>
            <a:ext cx="1080000" cy="108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165B3D4-30AB-F7A0-82EA-74ED4A1905E5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1122628" y="2675731"/>
            <a:ext cx="1159269" cy="555144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203E9962-9389-E13A-7CAC-36548EF28CBB}"/>
              </a:ext>
            </a:extLst>
          </p:cNvPr>
          <p:cNvCxnSpPr>
            <a:cxnSpLocks/>
          </p:cNvCxnSpPr>
          <p:nvPr/>
        </p:nvCxnSpPr>
        <p:spPr>
          <a:xfrm>
            <a:off x="1107791" y="3248487"/>
            <a:ext cx="1170540" cy="572756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24A62535-837C-5590-5AB4-65437E32332C}"/>
              </a:ext>
            </a:extLst>
          </p:cNvPr>
          <p:cNvCxnSpPr>
            <a:cxnSpLocks/>
            <a:stCxn id="8" idx="7"/>
          </p:cNvCxnSpPr>
          <p:nvPr/>
        </p:nvCxnSpPr>
        <p:spPr>
          <a:xfrm>
            <a:off x="6730667" y="2060649"/>
            <a:ext cx="1505944" cy="105530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DE5FE60-34F3-B025-AB73-B4A9EBC7A15B}"/>
              </a:ext>
            </a:extLst>
          </p:cNvPr>
          <p:cNvCxnSpPr>
            <a:cxnSpLocks/>
          </p:cNvCxnSpPr>
          <p:nvPr/>
        </p:nvCxnSpPr>
        <p:spPr>
          <a:xfrm flipV="1">
            <a:off x="6730667" y="3115949"/>
            <a:ext cx="1505944" cy="1229195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480" name="箭头: 下 20479">
            <a:extLst>
              <a:ext uri="{FF2B5EF4-FFF2-40B4-BE49-F238E27FC236}">
                <a16:creationId xmlns:a16="http://schemas.microsoft.com/office/drawing/2014/main" id="{25FE9FF4-CCC9-2BF4-FD3F-FCFD0482658D}"/>
              </a:ext>
            </a:extLst>
          </p:cNvPr>
          <p:cNvSpPr/>
          <p:nvPr/>
        </p:nvSpPr>
        <p:spPr>
          <a:xfrm rot="882991">
            <a:off x="1221591" y="1525620"/>
            <a:ext cx="223221" cy="918748"/>
          </a:xfrm>
          <a:prstGeom prst="downArrow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481" name="箭头: 下 20480">
            <a:extLst>
              <a:ext uri="{FF2B5EF4-FFF2-40B4-BE49-F238E27FC236}">
                <a16:creationId xmlns:a16="http://schemas.microsoft.com/office/drawing/2014/main" id="{80C51659-25B2-F6DF-7132-0572145C5EF4}"/>
              </a:ext>
            </a:extLst>
          </p:cNvPr>
          <p:cNvSpPr/>
          <p:nvPr/>
        </p:nvSpPr>
        <p:spPr>
          <a:xfrm rot="20513075">
            <a:off x="7909745" y="1668006"/>
            <a:ext cx="218423" cy="558594"/>
          </a:xfrm>
          <a:prstGeom prst="downArrow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31607145"/>
      </p:ext>
    </p:extLst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BC7501-5992-412F-B8B9-2FCB3397035E}"/>
              </a:ext>
            </a:extLst>
          </p:cNvPr>
          <p:cNvSpPr txBox="1"/>
          <p:nvPr/>
        </p:nvSpPr>
        <p:spPr>
          <a:xfrm>
            <a:off x="550322" y="1774250"/>
            <a:ext cx="8132034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50800" tIns="50800" rIns="50800" bIns="50800" spcCol="38100" anchor="ctr">
            <a:spAutoFit/>
          </a:bodyPr>
          <a:lstStyle/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7200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微软雅黑" pitchFamily="34" charset="-122"/>
                <a:cs typeface="+mn-cs"/>
              </a:rPr>
              <a:t>2. Elements and Stars</a:t>
            </a:r>
            <a:endParaRPr lang="zh-CN" altLang="en-US" sz="72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48523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ChangeArrowheads="1"/>
          </p:cNvSpPr>
          <p:nvPr/>
        </p:nvSpPr>
        <p:spPr bwMode="auto">
          <a:xfrm>
            <a:off x="6933360" y="524903"/>
            <a:ext cx="241300" cy="239712"/>
          </a:xfrm>
          <a:custGeom>
            <a:avLst/>
            <a:gdLst>
              <a:gd name="T0" fmla="*/ 120650 w 19679"/>
              <a:gd name="T1" fmla="*/ 119856 h 19679"/>
              <a:gd name="T2" fmla="*/ 120650 w 19679"/>
              <a:gd name="T3" fmla="*/ 119856 h 19679"/>
              <a:gd name="T4" fmla="*/ 120650 w 19679"/>
              <a:gd name="T5" fmla="*/ 119856 h 19679"/>
              <a:gd name="T6" fmla="*/ 120650 w 19679"/>
              <a:gd name="T7" fmla="*/ 119856 h 19679"/>
              <a:gd name="T8" fmla="*/ 0 60000 65536"/>
              <a:gd name="T9" fmla="*/ 5400000 60000 65536"/>
              <a:gd name="T10" fmla="*/ 10800000 60000 65536"/>
              <a:gd name="T11" fmla="*/ 1620000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zh-CN" sz="5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01</a:t>
            </a:r>
          </a:p>
        </p:txBody>
      </p:sp>
      <p:sp>
        <p:nvSpPr>
          <p:cNvPr id="82" name="Shape 82"/>
          <p:cNvSpPr/>
          <p:nvPr/>
        </p:nvSpPr>
        <p:spPr>
          <a:xfrm>
            <a:off x="5802219" y="1073676"/>
            <a:ext cx="241300" cy="23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 defTabSz="309245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sz="525" kern="0">
                <a:solidFill>
                  <a:sysClr val="windowText" lastClr="000000"/>
                </a:solidFill>
              </a:rPr>
              <a:t>02</a:t>
            </a:r>
          </a:p>
        </p:txBody>
      </p:sp>
      <p:sp>
        <p:nvSpPr>
          <p:cNvPr id="84" name="Shape 84"/>
          <p:cNvSpPr>
            <a:spLocks noChangeArrowheads="1"/>
          </p:cNvSpPr>
          <p:nvPr/>
        </p:nvSpPr>
        <p:spPr bwMode="auto">
          <a:xfrm>
            <a:off x="3784506" y="2235065"/>
            <a:ext cx="241300" cy="241300"/>
          </a:xfrm>
          <a:custGeom>
            <a:avLst/>
            <a:gdLst>
              <a:gd name="T0" fmla="*/ 1474187 w 19679"/>
              <a:gd name="T1" fmla="*/ 1474187 h 19679"/>
              <a:gd name="T2" fmla="*/ 1474187 w 19679"/>
              <a:gd name="T3" fmla="*/ 1474187 h 19679"/>
              <a:gd name="T4" fmla="*/ 1474187 w 19679"/>
              <a:gd name="T5" fmla="*/ 1474187 h 19679"/>
              <a:gd name="T6" fmla="*/ 1474187 w 19679"/>
              <a:gd name="T7" fmla="*/ 1474187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zh-CN" sz="6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04</a:t>
            </a:r>
          </a:p>
        </p:txBody>
      </p:sp>
      <p:sp>
        <p:nvSpPr>
          <p:cNvPr id="86" name="Shape 86"/>
          <p:cNvSpPr/>
          <p:nvPr/>
        </p:nvSpPr>
        <p:spPr bwMode="auto">
          <a:xfrm>
            <a:off x="7315947" y="539190"/>
            <a:ext cx="525144" cy="2808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7145" tIns="17145" rIns="17145" bIns="17145">
            <a:spAutoFit/>
          </a:bodyPr>
          <a:lstStyle>
            <a:lvl1pPr algn="l"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US" sz="1600" kern="0">
                <a:solidFill>
                  <a:schemeClr val="bg1"/>
                </a:solidFill>
              </a:rPr>
              <a:t>Gold </a:t>
            </a:r>
            <a:endParaRPr sz="1600" kern="0">
              <a:solidFill>
                <a:schemeClr val="bg1"/>
              </a:solidFill>
            </a:endParaRPr>
          </a:p>
        </p:txBody>
      </p:sp>
      <p:sp>
        <p:nvSpPr>
          <p:cNvPr id="92" name="Shape 92"/>
          <p:cNvSpPr/>
          <p:nvPr/>
        </p:nvSpPr>
        <p:spPr bwMode="auto">
          <a:xfrm>
            <a:off x="6278477" y="1073676"/>
            <a:ext cx="1551066" cy="2808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7145" tIns="17145" rIns="17145" bIns="17145">
            <a:spAutoFit/>
          </a:bodyPr>
          <a:lstStyle>
            <a:lvl1pPr algn="l"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US" sz="1600" kern="0">
                <a:solidFill>
                  <a:schemeClr val="bg1"/>
                </a:solidFill>
              </a:rPr>
              <a:t>Neutron Capture</a:t>
            </a:r>
            <a:endParaRPr sz="1600" kern="0">
              <a:solidFill>
                <a:schemeClr val="bg1"/>
              </a:solidFill>
            </a:endParaRPr>
          </a:p>
        </p:txBody>
      </p:sp>
      <p:sp>
        <p:nvSpPr>
          <p:cNvPr id="95" name="Shape 95"/>
          <p:cNvSpPr/>
          <p:nvPr/>
        </p:nvSpPr>
        <p:spPr bwMode="auto">
          <a:xfrm>
            <a:off x="4221069" y="2262052"/>
            <a:ext cx="1581150" cy="1920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lIns="17145" tIns="17145" rIns="17145" bIns="17145"/>
          <a:lstStyle>
            <a:lvl1pPr algn="l"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US" sz="1600" kern="0">
                <a:solidFill>
                  <a:schemeClr val="bg1"/>
                </a:solidFill>
              </a:rPr>
              <a:t>Supernova </a:t>
            </a:r>
            <a:endParaRPr sz="1600" kern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-1831975" y="841375"/>
            <a:ext cx="5237163" cy="885825"/>
            <a:chOff x="-4883391" y="2245349"/>
            <a:chExt cx="13962741" cy="2360408"/>
          </a:xfrm>
        </p:grpSpPr>
        <p:grpSp>
          <p:nvGrpSpPr>
            <p:cNvPr id="12306" name="Group 80"/>
            <p:cNvGrpSpPr>
              <a:grpSpLocks/>
            </p:cNvGrpSpPr>
            <p:nvPr/>
          </p:nvGrpSpPr>
          <p:grpSpPr bwMode="auto">
            <a:xfrm>
              <a:off x="2062005" y="2245349"/>
              <a:ext cx="7017345" cy="2360408"/>
              <a:chOff x="-169779" y="216500"/>
              <a:chExt cx="7017342" cy="2360405"/>
            </a:xfrm>
          </p:grpSpPr>
          <p:sp>
            <p:nvSpPr>
              <p:cNvPr id="78" name="Shape 78"/>
              <p:cNvSpPr/>
              <p:nvPr/>
            </p:nvSpPr>
            <p:spPr>
              <a:xfrm>
                <a:off x="-169779" y="216500"/>
                <a:ext cx="7017342" cy="19881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spAutoFit/>
              </a:bodyPr>
              <a:lstStyle/>
              <a:p>
                <a:pPr defTabSz="309245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sz="5740" kern="0" cap="all" dirty="0">
                    <a:solidFill>
                      <a:srgbClr val="FFFFFF"/>
                    </a:solidFill>
                    <a:latin typeface="Impact" pitchFamily="34" charset="0"/>
                    <a:ea typeface="헤드라인A"/>
                    <a:cs typeface="헤드라인A"/>
                  </a:rPr>
                  <a:t>CONTENT</a:t>
                </a:r>
              </a:p>
            </p:txBody>
          </p:sp>
          <p:sp>
            <p:nvSpPr>
              <p:cNvPr id="12308" name="Shape 79"/>
              <p:cNvSpPr>
                <a:spLocks noChangeArrowheads="1"/>
              </p:cNvSpPr>
              <p:nvPr/>
            </p:nvSpPr>
            <p:spPr bwMode="auto">
              <a:xfrm>
                <a:off x="153715" y="2115242"/>
                <a:ext cx="3409479" cy="461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7145" tIns="17145" rIns="17145" bIns="17145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defTabSz="914400" eaLnBrk="1" hangingPunct="1"/>
                <a:r>
                  <a:rPr lang="zh-CN" altLang="zh-CN" sz="90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Please add the title here</a:t>
                </a:r>
              </a:p>
            </p:txBody>
          </p:sp>
        </p:grpSp>
        <p:grpSp>
          <p:nvGrpSpPr>
            <p:cNvPr id="13324" name="Group 80"/>
            <p:cNvGrpSpPr/>
            <p:nvPr/>
          </p:nvGrpSpPr>
          <p:grpSpPr>
            <a:xfrm>
              <a:off x="-4883391" y="2245349"/>
              <a:ext cx="7019017" cy="2360408"/>
              <a:chOff x="-171450" y="216500"/>
              <a:chExt cx="7019014" cy="2360405"/>
            </a:xfrm>
          </p:grpSpPr>
          <p:sp>
            <p:nvSpPr>
              <p:cNvPr id="22" name="Shape 78"/>
              <p:cNvSpPr/>
              <p:nvPr/>
            </p:nvSpPr>
            <p:spPr>
              <a:xfrm>
                <a:off x="-171450" y="216500"/>
                <a:ext cx="7019014" cy="1986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spAutoFit/>
              </a:bodyPr>
              <a:lstStyle/>
              <a:p>
                <a:pPr defTabSz="309245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sz="5740" kern="0" cap="all" dirty="0">
                    <a:solidFill>
                      <a:srgbClr val="FFFFFF">
                        <a:alpha val="0"/>
                      </a:srgbClr>
                    </a:solidFill>
                    <a:latin typeface="Impact" pitchFamily="34" charset="0"/>
                    <a:ea typeface="헤드라인A"/>
                    <a:cs typeface="헤드라인A"/>
                  </a:rPr>
                  <a:t>content</a:t>
                </a:r>
              </a:p>
            </p:txBody>
          </p:sp>
          <p:sp>
            <p:nvSpPr>
              <p:cNvPr id="23" name="Shape 79"/>
              <p:cNvSpPr/>
              <p:nvPr/>
            </p:nvSpPr>
            <p:spPr>
              <a:xfrm>
                <a:off x="153715" y="2115242"/>
                <a:ext cx="3409479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7145" tIns="17145" rIns="17145" bIns="17145">
                <a:spAutoFit/>
              </a:bodyPr>
              <a:lstStyle>
                <a:lvl1pPr algn="l" defTabSz="914400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900" kern="0">
                    <a:solidFill>
                      <a:srgbClr val="FFFFFF">
                        <a:alpha val="0"/>
                      </a:srgbClr>
                    </a:solidFill>
                  </a:rPr>
                  <a:t>Please add the title here</a:t>
                </a:r>
              </a:p>
            </p:txBody>
          </p:sp>
        </p:grpSp>
      </p:grpSp>
      <p:sp>
        <p:nvSpPr>
          <p:cNvPr id="3" name="Shape 84">
            <a:extLst>
              <a:ext uri="{FF2B5EF4-FFF2-40B4-BE49-F238E27FC236}">
                <a16:creationId xmlns:a16="http://schemas.microsoft.com/office/drawing/2014/main" id="{E145DB67-81A6-15F6-314D-336452F6B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741" y="2816028"/>
            <a:ext cx="241300" cy="241300"/>
          </a:xfrm>
          <a:custGeom>
            <a:avLst/>
            <a:gdLst>
              <a:gd name="T0" fmla="*/ 1474187 w 19679"/>
              <a:gd name="T1" fmla="*/ 1474187 h 19679"/>
              <a:gd name="T2" fmla="*/ 1474187 w 19679"/>
              <a:gd name="T3" fmla="*/ 1474187 h 19679"/>
              <a:gd name="T4" fmla="*/ 1474187 w 19679"/>
              <a:gd name="T5" fmla="*/ 1474187 h 19679"/>
              <a:gd name="T6" fmla="*/ 1474187 w 19679"/>
              <a:gd name="T7" fmla="*/ 1474187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zh-CN" sz="6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</a:t>
            </a:r>
            <a:r>
              <a:rPr lang="en-US" altLang="zh-CN" sz="6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</a:t>
            </a:r>
            <a:endParaRPr lang="zh-CN" altLang="zh-CN" sz="60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" name="Shape 95">
            <a:extLst>
              <a:ext uri="{FF2B5EF4-FFF2-40B4-BE49-F238E27FC236}">
                <a16:creationId xmlns:a16="http://schemas.microsoft.com/office/drawing/2014/main" id="{231FAC88-011E-507C-568D-D94CCCDE1279}"/>
              </a:ext>
            </a:extLst>
          </p:cNvPr>
          <p:cNvSpPr/>
          <p:nvPr/>
        </p:nvSpPr>
        <p:spPr bwMode="auto">
          <a:xfrm>
            <a:off x="3351399" y="2865240"/>
            <a:ext cx="2093165" cy="325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lIns="17145" tIns="17145" rIns="17145" bIns="17145"/>
          <a:lstStyle>
            <a:lvl1pPr algn="l"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US" sz="1600" kern="0">
                <a:solidFill>
                  <a:schemeClr val="bg1"/>
                </a:solidFill>
              </a:rPr>
              <a:t>Neutron Star Merger</a:t>
            </a:r>
            <a:endParaRPr sz="1600" kern="0">
              <a:solidFill>
                <a:schemeClr val="bg1"/>
              </a:solidFill>
            </a:endParaRPr>
          </a:p>
        </p:txBody>
      </p:sp>
      <p:sp>
        <p:nvSpPr>
          <p:cNvPr id="6" name="Shape 95">
            <a:extLst>
              <a:ext uri="{FF2B5EF4-FFF2-40B4-BE49-F238E27FC236}">
                <a16:creationId xmlns:a16="http://schemas.microsoft.com/office/drawing/2014/main" id="{41C42D41-8862-2EB3-8AB5-9CF56A73AB8E}"/>
              </a:ext>
            </a:extLst>
          </p:cNvPr>
          <p:cNvSpPr/>
          <p:nvPr/>
        </p:nvSpPr>
        <p:spPr bwMode="auto">
          <a:xfrm>
            <a:off x="2560824" y="3490028"/>
            <a:ext cx="1957387" cy="32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lIns="17145" tIns="17145" rIns="17145" bIns="17145"/>
          <a:lstStyle>
            <a:lvl1pPr algn="l"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US" sz="1600" kern="0">
                <a:solidFill>
                  <a:schemeClr val="bg1"/>
                </a:solidFill>
              </a:rPr>
              <a:t>Dying Low Mass Star</a:t>
            </a:r>
            <a:endParaRPr sz="1600" kern="0">
              <a:solidFill>
                <a:schemeClr val="bg1"/>
              </a:solidFill>
            </a:endParaRPr>
          </a:p>
        </p:txBody>
      </p:sp>
      <p:sp>
        <p:nvSpPr>
          <p:cNvPr id="7" name="Shape 95">
            <a:extLst>
              <a:ext uri="{FF2B5EF4-FFF2-40B4-BE49-F238E27FC236}">
                <a16:creationId xmlns:a16="http://schemas.microsoft.com/office/drawing/2014/main" id="{9D5060C9-E80C-19F5-C6A9-2CB04209E350}"/>
              </a:ext>
            </a:extLst>
          </p:cNvPr>
          <p:cNvSpPr/>
          <p:nvPr/>
        </p:nvSpPr>
        <p:spPr bwMode="auto">
          <a:xfrm>
            <a:off x="1834274" y="4154936"/>
            <a:ext cx="1581150" cy="1920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lIns="17145" tIns="17145" rIns="17145" bIns="17145"/>
          <a:lstStyle>
            <a:lvl1pPr algn="l"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US" sz="1600" kern="0">
                <a:solidFill>
                  <a:schemeClr val="bg1"/>
                </a:solidFill>
              </a:rPr>
              <a:t>Conclusion  </a:t>
            </a:r>
            <a:endParaRPr sz="1600" kern="0">
              <a:solidFill>
                <a:schemeClr val="bg1"/>
              </a:solidFill>
            </a:endParaRPr>
          </a:p>
        </p:txBody>
      </p:sp>
      <p:sp>
        <p:nvSpPr>
          <p:cNvPr id="8" name="Shape 84">
            <a:extLst>
              <a:ext uri="{FF2B5EF4-FFF2-40B4-BE49-F238E27FC236}">
                <a16:creationId xmlns:a16="http://schemas.microsoft.com/office/drawing/2014/main" id="{B00CE50A-8A29-4B0F-2E3B-792B86E07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630" y="4105724"/>
            <a:ext cx="241300" cy="241300"/>
          </a:xfrm>
          <a:custGeom>
            <a:avLst/>
            <a:gdLst>
              <a:gd name="T0" fmla="*/ 1474187 w 19679"/>
              <a:gd name="T1" fmla="*/ 1474187 h 19679"/>
              <a:gd name="T2" fmla="*/ 1474187 w 19679"/>
              <a:gd name="T3" fmla="*/ 1474187 h 19679"/>
              <a:gd name="T4" fmla="*/ 1474187 w 19679"/>
              <a:gd name="T5" fmla="*/ 1474187 h 19679"/>
              <a:gd name="T6" fmla="*/ 1474187 w 19679"/>
              <a:gd name="T7" fmla="*/ 1474187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zh-CN" sz="6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</a:t>
            </a:r>
            <a:r>
              <a:rPr lang="en-US" altLang="zh-CN" sz="6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7</a:t>
            </a:r>
            <a:endParaRPr lang="zh-CN" altLang="zh-CN" sz="60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" name="Shape 84">
            <a:extLst>
              <a:ext uri="{FF2B5EF4-FFF2-40B4-BE49-F238E27FC236}">
                <a16:creationId xmlns:a16="http://schemas.microsoft.com/office/drawing/2014/main" id="{70DFAC7E-ABE2-B578-8BDB-AF18CECCB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4665" y="3468144"/>
            <a:ext cx="241300" cy="241300"/>
          </a:xfrm>
          <a:custGeom>
            <a:avLst/>
            <a:gdLst>
              <a:gd name="T0" fmla="*/ 1474187 w 19679"/>
              <a:gd name="T1" fmla="*/ 1474187 h 19679"/>
              <a:gd name="T2" fmla="*/ 1474187 w 19679"/>
              <a:gd name="T3" fmla="*/ 1474187 h 19679"/>
              <a:gd name="T4" fmla="*/ 1474187 w 19679"/>
              <a:gd name="T5" fmla="*/ 1474187 h 19679"/>
              <a:gd name="T6" fmla="*/ 1474187 w 19679"/>
              <a:gd name="T7" fmla="*/ 1474187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zh-CN" sz="6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</a:t>
            </a:r>
            <a:r>
              <a:rPr lang="en-US" altLang="zh-CN" sz="6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6</a:t>
            </a:r>
            <a:endParaRPr lang="zh-CN" altLang="zh-CN" sz="60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720000">
                                      <p:cBhvr>
                                        <p:cTn id="1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59414 0.79166 C -0.50989 0.64826 -0.43261 0.52627 -0.33978 0.39571 C -0.19238 0.18588 -0.07304 0.07615 -3.125E-6 4.07407E-6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9700" y="-39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43008 0.62083 C -0.34583 0.47731 -0.34714 0.46782 -0.25423 0.33727 C -0.10684 0.12743 -0.07305 0.07616 1.45833E-6 5.55556E-7 " pathEditMode="relative" rAng="0" ptsTypes="AAA">
                                      <p:cBhvr>
                                        <p:cTn id="18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1500" y="-310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14934 0.25474 C -0.10423 0.17153 -0.10996 0.18368 -0.1 0.16447 C -0.05449 0.08634 -0.03919 0.04398 -3.95833E-6 2.03704E-6 " pathEditMode="relative" rAng="0" ptsTypes="AAA">
                                      <p:cBhvr>
                                        <p:cTn id="22" dur="1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7500" y="-127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14934 0.25474 C -0.10423 0.17153 -0.10996 0.18368 -0.1 0.16447 C -0.05449 0.08634 -0.03919 0.04398 -3.95833E-6 2.03704E-6 " pathEditMode="relative" rAng="0" ptsTypes="AAA">
                                      <p:cBhvr>
                                        <p:cTn id="2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7500" y="-127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14934 0.25474 C -0.10423 0.17153 -0.10996 0.18368 -0.1 0.16447 C -0.05449 0.08634 -0.03919 0.04398 -3.95833E-6 2.03704E-6 " pathEditMode="relative" rAng="0" ptsTypes="AAA">
                                      <p:cBhvr>
                                        <p:cTn id="3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7500" y="-127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14934 0.25474 C -0.10423 0.17153 -0.10996 0.18368 -0.1 0.16447 C -0.05449 0.08634 -0.03919 0.04398 -3.95833E-6 2.03704E-6 " pathEditMode="relative" rAng="0" ptsTypes="AAA">
                                      <p:cBhvr>
                                        <p:cTn id="3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7500" y="-12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1" grpId="1" animBg="1"/>
      <p:bldP spid="82" grpId="0" animBg="1"/>
      <p:bldP spid="82" grpId="1" animBg="1"/>
      <p:bldP spid="84" grpId="0" animBg="1"/>
      <p:bldP spid="84" grpId="1" animBg="1"/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0EC947-60BC-98F1-F572-F5C926B5D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 descr="介绍石垣岛的星空景点和推荐旅行！">
            <a:extLst>
              <a:ext uri="{FF2B5EF4-FFF2-40B4-BE49-F238E27FC236}">
                <a16:creationId xmlns:a16="http://schemas.microsoft.com/office/drawing/2014/main" id="{DE134C74-6E59-97D2-4F72-74EB8F880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7222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0C69848F-7B02-3248-E363-58FDF8EC5C39}"/>
              </a:ext>
            </a:extLst>
          </p:cNvPr>
          <p:cNvSpPr/>
          <p:nvPr/>
        </p:nvSpPr>
        <p:spPr>
          <a:xfrm rot="19556803">
            <a:off x="5009605" y="3859523"/>
            <a:ext cx="404949" cy="594360"/>
          </a:xfrm>
          <a:prstGeom prst="ellipse">
            <a:avLst/>
          </a:prstGeom>
          <a:solidFill>
            <a:srgbClr val="1711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8E92E3-110F-17A5-83B8-FF35CF938DC1}"/>
              </a:ext>
            </a:extLst>
          </p:cNvPr>
          <p:cNvSpPr txBox="1"/>
          <p:nvPr/>
        </p:nvSpPr>
        <p:spPr>
          <a:xfrm>
            <a:off x="628650" y="334811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you want the answer!</a:t>
            </a:r>
            <a:endParaRPr lang="zh-CN" altLang="en-US" sz="3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994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BC7501-5992-412F-B8B9-2FCB3397035E}"/>
              </a:ext>
            </a:extLst>
          </p:cNvPr>
          <p:cNvSpPr txBox="1"/>
          <p:nvPr/>
        </p:nvSpPr>
        <p:spPr>
          <a:xfrm>
            <a:off x="1019745" y="1689843"/>
            <a:ext cx="7104509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50800" tIns="50800" rIns="50800" bIns="50800" spcCol="38100" anchor="ctr">
            <a:spAutoFit/>
          </a:bodyPr>
          <a:lstStyle/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7200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微软雅黑" pitchFamily="34" charset="-122"/>
                <a:cs typeface="+mn-cs"/>
              </a:rPr>
              <a:t>2. Neutron Capture</a:t>
            </a:r>
            <a:endParaRPr lang="zh-CN" altLang="en-US" sz="72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48921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EE3AA681-1B6F-A54C-A200-F0448D4A95FA}"/>
              </a:ext>
            </a:extLst>
          </p:cNvPr>
          <p:cNvGrpSpPr/>
          <p:nvPr/>
        </p:nvGrpSpPr>
        <p:grpSpPr>
          <a:xfrm>
            <a:off x="5473911" y="874220"/>
            <a:ext cx="3240000" cy="3263192"/>
            <a:chOff x="4069653" y="1380092"/>
            <a:chExt cx="3240000" cy="3263192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CDA9037-9CE7-79F8-306A-004B82314590}"/>
                </a:ext>
              </a:extLst>
            </p:cNvPr>
            <p:cNvSpPr/>
            <p:nvPr/>
          </p:nvSpPr>
          <p:spPr>
            <a:xfrm>
              <a:off x="4069653" y="1403284"/>
              <a:ext cx="3240000" cy="3240000"/>
            </a:xfrm>
            <a:prstGeom prst="ellipse">
              <a:avLst/>
            </a:prstGeom>
            <a:solidFill>
              <a:srgbClr val="CCFFFF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684EC1C-3516-4426-4800-3572C89237E4}"/>
                </a:ext>
              </a:extLst>
            </p:cNvPr>
            <p:cNvSpPr/>
            <p:nvPr/>
          </p:nvSpPr>
          <p:spPr>
            <a:xfrm>
              <a:off x="4339653" y="1673284"/>
              <a:ext cx="2700000" cy="2700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A5FF6AB-4B0E-7498-60B5-5FA5B0FB2143}"/>
                </a:ext>
              </a:extLst>
            </p:cNvPr>
            <p:cNvSpPr/>
            <p:nvPr/>
          </p:nvSpPr>
          <p:spPr>
            <a:xfrm>
              <a:off x="4609653" y="1943284"/>
              <a:ext cx="2160000" cy="216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FB59924-3701-5757-6E83-E8DC786B4FE2}"/>
                </a:ext>
              </a:extLst>
            </p:cNvPr>
            <p:cNvSpPr/>
            <p:nvPr/>
          </p:nvSpPr>
          <p:spPr>
            <a:xfrm>
              <a:off x="4879653" y="2166077"/>
              <a:ext cx="1620000" cy="1620000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C54677C-25AE-657B-1970-D83E9EA99833}"/>
                </a:ext>
              </a:extLst>
            </p:cNvPr>
            <p:cNvSpPr/>
            <p:nvPr/>
          </p:nvSpPr>
          <p:spPr>
            <a:xfrm>
              <a:off x="5149653" y="2436077"/>
              <a:ext cx="1080000" cy="1080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0036426-DF89-1229-EFD1-0954D63338BD}"/>
                </a:ext>
              </a:extLst>
            </p:cNvPr>
            <p:cNvSpPr/>
            <p:nvPr/>
          </p:nvSpPr>
          <p:spPr>
            <a:xfrm>
              <a:off x="5419653" y="2706077"/>
              <a:ext cx="540000" cy="540000"/>
            </a:xfrm>
            <a:prstGeom prst="ellipse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B767E1C-8F11-4D20-3DCD-F487BF13AF09}"/>
                </a:ext>
              </a:extLst>
            </p:cNvPr>
            <p:cNvSpPr txBox="1"/>
            <p:nvPr/>
          </p:nvSpPr>
          <p:spPr>
            <a:xfrm>
              <a:off x="5503007" y="1380092"/>
              <a:ext cx="463731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202122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</a:rPr>
                <a:t>H</a:t>
              </a:r>
              <a:endParaRPr lang="zh-CN" altLang="en-US" sz="160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A82CB10-8A46-7A02-F160-96B7F686C3B0}"/>
                </a:ext>
              </a:extLst>
            </p:cNvPr>
            <p:cNvSpPr txBox="1"/>
            <p:nvPr/>
          </p:nvSpPr>
          <p:spPr>
            <a:xfrm>
              <a:off x="5495922" y="1639007"/>
              <a:ext cx="463731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202122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</a:rPr>
                <a:t>He</a:t>
              </a:r>
              <a:endParaRPr lang="zh-CN" altLang="en-US" sz="160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D3BE991-2D8F-3954-667A-93C22E57B650}"/>
                </a:ext>
              </a:extLst>
            </p:cNvPr>
            <p:cNvSpPr txBox="1"/>
            <p:nvPr/>
          </p:nvSpPr>
          <p:spPr>
            <a:xfrm>
              <a:off x="5505771" y="1885404"/>
              <a:ext cx="463731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202122"/>
                  </a:solidFill>
                  <a:latin typeface="Arial" panose="020B0604020202020204" pitchFamily="34" charset="0"/>
                  <a:ea typeface="等线" panose="02010600030101010101" pitchFamily="2" charset="-122"/>
                </a:rPr>
                <a:t>C</a:t>
              </a:r>
              <a:endParaRPr lang="zh-CN" altLang="en-US" sz="16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3AFC64F-A88A-58FF-FFC9-4B453A2D6A12}"/>
                </a:ext>
              </a:extLst>
            </p:cNvPr>
            <p:cNvSpPr txBox="1"/>
            <p:nvPr/>
          </p:nvSpPr>
          <p:spPr>
            <a:xfrm>
              <a:off x="5495922" y="2806800"/>
              <a:ext cx="463731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202122"/>
                  </a:solidFill>
                  <a:latin typeface="Arial" panose="020B0604020202020204" pitchFamily="34" charset="0"/>
                  <a:ea typeface="等线" panose="02010600030101010101" pitchFamily="2" charset="-122"/>
                </a:rPr>
                <a:t>Fe</a:t>
              </a:r>
              <a:endParaRPr lang="zh-CN" altLang="en-US" sz="160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A0F0987-F710-E898-C0D2-E87154E813ED}"/>
                </a:ext>
              </a:extLst>
            </p:cNvPr>
            <p:cNvSpPr txBox="1"/>
            <p:nvPr/>
          </p:nvSpPr>
          <p:spPr>
            <a:xfrm>
              <a:off x="5505771" y="2409372"/>
              <a:ext cx="463731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202122"/>
                  </a:solidFill>
                  <a:latin typeface="Arial" panose="020B0604020202020204" pitchFamily="34" charset="0"/>
                  <a:ea typeface="等线" panose="02010600030101010101" pitchFamily="2" charset="-122"/>
                </a:rPr>
                <a:t>Si</a:t>
              </a:r>
              <a:endParaRPr lang="zh-CN" altLang="en-US" sz="160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27B0D14-B1CD-252F-2C57-7A0115C27386}"/>
                </a:ext>
              </a:extLst>
            </p:cNvPr>
            <p:cNvSpPr txBox="1"/>
            <p:nvPr/>
          </p:nvSpPr>
          <p:spPr>
            <a:xfrm>
              <a:off x="5508535" y="2142300"/>
              <a:ext cx="463731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202122"/>
                  </a:solidFill>
                  <a:latin typeface="Arial" panose="020B0604020202020204" pitchFamily="34" charset="0"/>
                  <a:ea typeface="等线" panose="02010600030101010101" pitchFamily="2" charset="-122"/>
                </a:rPr>
                <a:t>O</a:t>
              </a:r>
              <a:endParaRPr lang="zh-CN" altLang="en-US" sz="1600"/>
            </a:p>
          </p:txBody>
        </p:sp>
      </p:grpSp>
      <p:pic>
        <p:nvPicPr>
          <p:cNvPr id="21506" name="Picture 2" descr="Periodic Table of Elements - PubChem">
            <a:extLst>
              <a:ext uri="{FF2B5EF4-FFF2-40B4-BE49-F238E27FC236}">
                <a16:creationId xmlns:a16="http://schemas.microsoft.com/office/drawing/2014/main" id="{FD01D7FF-BA98-DB5D-B8A5-58DB5525F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49" y="882973"/>
            <a:ext cx="4761099" cy="317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9D03B916-409C-CF44-CA09-2E25C7E36C94}"/>
              </a:ext>
            </a:extLst>
          </p:cNvPr>
          <p:cNvSpPr/>
          <p:nvPr/>
        </p:nvSpPr>
        <p:spPr>
          <a:xfrm>
            <a:off x="2204156" y="2157412"/>
            <a:ext cx="360000" cy="360000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D7353C3B-1E8E-6B0E-F74B-0DE7559A9FE8}"/>
              </a:ext>
            </a:extLst>
          </p:cNvPr>
          <p:cNvSpPr/>
          <p:nvPr/>
        </p:nvSpPr>
        <p:spPr>
          <a:xfrm>
            <a:off x="2931321" y="2695270"/>
            <a:ext cx="360000" cy="360000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054D6354-91BE-8718-7785-8ACAF86DBFC3}"/>
              </a:ext>
            </a:extLst>
          </p:cNvPr>
          <p:cNvSpPr/>
          <p:nvPr/>
        </p:nvSpPr>
        <p:spPr>
          <a:xfrm>
            <a:off x="804772" y="3765510"/>
            <a:ext cx="5255945" cy="961156"/>
          </a:xfrm>
          <a:prstGeom prst="wedgeEllipseCallout">
            <a:avLst>
              <a:gd name="adj1" fmla="val -40934"/>
              <a:gd name="adj2" fmla="val 78296"/>
            </a:avLst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BACA3F-2773-E3EA-EBB8-1EF7CE086D1E}"/>
              </a:ext>
            </a:extLst>
          </p:cNvPr>
          <p:cNvSpPr txBox="1"/>
          <p:nvPr/>
        </p:nvSpPr>
        <p:spPr>
          <a:xfrm>
            <a:off x="1077962" y="4047024"/>
            <a:ext cx="461900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80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did the elements </a:t>
            </a:r>
            <a:r>
              <a:rPr lang="en-US" altLang="zh-CN" sz="180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above</a:t>
            </a:r>
            <a:r>
              <a:rPr lang="en-US" altLang="zh-CN" sz="180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iron come from?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475883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对话气泡: 椭圆形 4">
            <a:extLst>
              <a:ext uri="{FF2B5EF4-FFF2-40B4-BE49-F238E27FC236}">
                <a16:creationId xmlns:a16="http://schemas.microsoft.com/office/drawing/2014/main" id="{6D947FDC-3154-48D6-2293-A98752C94715}"/>
              </a:ext>
            </a:extLst>
          </p:cNvPr>
          <p:cNvSpPr/>
          <p:nvPr/>
        </p:nvSpPr>
        <p:spPr>
          <a:xfrm>
            <a:off x="1484635" y="1373217"/>
            <a:ext cx="4500154" cy="923290"/>
          </a:xfrm>
          <a:prstGeom prst="wedgeEllipseCallout">
            <a:avLst>
              <a:gd name="adj1" fmla="val -68591"/>
              <a:gd name="adj2" fmla="val 61420"/>
            </a:avLst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Elements </a:t>
            </a:r>
            <a:r>
              <a:rPr lang="en-US" altLang="zh-CN" sz="1800" b="1">
                <a:solidFill>
                  <a:srgbClr val="C0000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above iron</a:t>
            </a:r>
            <a:r>
              <a:rPr lang="en-US" altLang="zh-CN" sz="1800">
                <a:solidFill>
                  <a:srgbClr val="C0000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>
                <a:solidFill>
                  <a:srgbClr val="00000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can come from </a:t>
            </a:r>
            <a:r>
              <a:rPr lang="en-US" altLang="zh-CN" sz="1800" b="1">
                <a:solidFill>
                  <a:srgbClr val="C0000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neutron capture</a:t>
            </a:r>
            <a:endParaRPr kumimoji="0" lang="zh-CN" altLang="en-US" sz="1600" b="1" i="0" u="none" strike="noStrike" cap="none" spc="0" normalizeH="0" baseline="0">
              <a:ln>
                <a:noFill/>
              </a:ln>
              <a:solidFill>
                <a:srgbClr val="C00000"/>
              </a:solidFill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6BA6A3-20AA-2138-F364-AF5D0165A70A}"/>
              </a:ext>
            </a:extLst>
          </p:cNvPr>
          <p:cNvSpPr txBox="1"/>
          <p:nvPr/>
        </p:nvSpPr>
        <p:spPr>
          <a:xfrm>
            <a:off x="781403" y="639500"/>
            <a:ext cx="749993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Neutron Capture Process(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中子俘获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endParaRPr lang="zh-CN" altLang="en-US" b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EAC5E961-2327-037F-46B5-5AC3553C0DF5}"/>
                  </a:ext>
                </a:extLst>
              </p:cNvPr>
              <p:cNvSpPr/>
              <p:nvPr/>
            </p:nvSpPr>
            <p:spPr>
              <a:xfrm>
                <a:off x="862148" y="2837487"/>
                <a:ext cx="1080000" cy="839167"/>
              </a:xfrm>
              <a:prstGeom prst="ellipse">
                <a:avLst/>
              </a:prstGeom>
              <a:solidFill>
                <a:srgbClr val="C000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altLang="zh-CN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PrePr>
                        <m:sub>
                          <m:r>
                            <a:rPr kumimoji="0" lang="en-US" altLang="zh-CN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 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56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</m:sPre>
                    </m:oMath>
                  </m:oMathPara>
                </a14:m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EAC5E961-2327-037F-46B5-5AC3553C0D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48" y="2837487"/>
                <a:ext cx="1080000" cy="83916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100B47A-EFCD-1828-8E07-0CA61F64F4EF}"/>
                  </a:ext>
                </a:extLst>
              </p:cNvPr>
              <p:cNvSpPr/>
              <p:nvPr/>
            </p:nvSpPr>
            <p:spPr>
              <a:xfrm>
                <a:off x="4493556" y="2837487"/>
                <a:ext cx="1080000" cy="839167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altLang="zh-CN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PrePr>
                        <m:sub>
                          <m:r>
                            <a:rPr kumimoji="0" lang="en-US" altLang="zh-CN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 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59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</m:sPre>
                    </m:oMath>
                  </m:oMathPara>
                </a14:m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100B47A-EFCD-1828-8E07-0CA61F64F4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556" y="2837487"/>
                <a:ext cx="1080000" cy="83916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32B1C27B-AA95-CAB9-3DA5-B7738A549B39}"/>
                  </a:ext>
                </a:extLst>
              </p:cNvPr>
              <p:cNvSpPr/>
              <p:nvPr/>
            </p:nvSpPr>
            <p:spPr>
              <a:xfrm>
                <a:off x="7467599" y="2837487"/>
                <a:ext cx="1080000" cy="8391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altLang="zh-CN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PrePr>
                        <m:sub>
                          <m:r>
                            <a:rPr kumimoji="0" lang="en-US" altLang="zh-CN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 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59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𝐶𝑜</m:t>
                          </m:r>
                        </m:e>
                      </m:sPre>
                    </m:oMath>
                  </m:oMathPara>
                </a14:m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32B1C27B-AA95-CAB9-3DA5-B7738A549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599" y="2837487"/>
                <a:ext cx="1080000" cy="83916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FC3C706-EB8B-A7CE-F07B-ED19B1A119B3}"/>
                  </a:ext>
                </a:extLst>
              </p:cNvPr>
              <p:cNvSpPr/>
              <p:nvPr/>
            </p:nvSpPr>
            <p:spPr>
              <a:xfrm>
                <a:off x="7733857" y="1939104"/>
                <a:ext cx="547484" cy="533777"/>
              </a:xfrm>
              <a:prstGeom prst="ellipse">
                <a:avLst/>
              </a:prstGeom>
              <a:solidFill>
                <a:srgbClr val="92D05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𝑒</m:t>
                          </m:r>
                        </m:e>
                        <m:sup>
                          <m:r>
                            <a:rPr kumimoji="0" lang="en-US" altLang="zh-CN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FC3C706-EB8B-A7CE-F07B-ED19B1A11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857" y="1939104"/>
                <a:ext cx="547484" cy="53377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椭圆 13">
            <a:extLst>
              <a:ext uri="{FF2B5EF4-FFF2-40B4-BE49-F238E27FC236}">
                <a16:creationId xmlns:a16="http://schemas.microsoft.com/office/drawing/2014/main" id="{E2728B14-A30B-E356-1AC8-7754E4EBD45D}"/>
              </a:ext>
            </a:extLst>
          </p:cNvPr>
          <p:cNvSpPr/>
          <p:nvPr/>
        </p:nvSpPr>
        <p:spPr>
          <a:xfrm>
            <a:off x="2310628" y="3339426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9625EE4-6130-2C6C-DA40-F157D80B1EE9}"/>
              </a:ext>
            </a:extLst>
          </p:cNvPr>
          <p:cNvSpPr/>
          <p:nvPr/>
        </p:nvSpPr>
        <p:spPr>
          <a:xfrm>
            <a:off x="3460970" y="3339426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4D4E133-1937-7960-BFE7-8707DBCE1692}"/>
              </a:ext>
            </a:extLst>
          </p:cNvPr>
          <p:cNvSpPr/>
          <p:nvPr/>
        </p:nvSpPr>
        <p:spPr>
          <a:xfrm>
            <a:off x="2885799" y="3339426"/>
            <a:ext cx="547484" cy="53377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endParaRPr kumimoji="0" lang="zh-CN" altLang="en-US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B9338D4-DC28-D25A-6D41-E9EEC9C433B5}"/>
              </a:ext>
            </a:extLst>
          </p:cNvPr>
          <p:cNvCxnSpPr/>
          <p:nvPr/>
        </p:nvCxnSpPr>
        <p:spPr>
          <a:xfrm>
            <a:off x="2161903" y="3257070"/>
            <a:ext cx="2103120" cy="0"/>
          </a:xfrm>
          <a:prstGeom prst="straightConnector1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71C9B13-448E-60D1-EF16-3A6325C2BEF9}"/>
              </a:ext>
            </a:extLst>
          </p:cNvPr>
          <p:cNvSpPr txBox="1"/>
          <p:nvPr/>
        </p:nvSpPr>
        <p:spPr>
          <a:xfrm>
            <a:off x="2070463" y="2801347"/>
            <a:ext cx="2286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Neutron Capture 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6B72B01-B469-3E96-7777-DA28642295BD}"/>
                  </a:ext>
                </a:extLst>
              </p:cNvPr>
              <p:cNvSpPr txBox="1"/>
              <p:nvPr/>
            </p:nvSpPr>
            <p:spPr>
              <a:xfrm>
                <a:off x="5701724" y="2801347"/>
                <a:ext cx="1277989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18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-decay </a:t>
                </a: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6B72B01-B469-3E96-7777-DA2864229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724" y="2801347"/>
                <a:ext cx="1277989" cy="369332"/>
              </a:xfrm>
              <a:prstGeom prst="rect">
                <a:avLst/>
              </a:prstGeom>
              <a:blipFill>
                <a:blip r:embed="rId6"/>
                <a:stretch>
                  <a:fillRect l="-1429" t="-10000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DB130B2-12FD-1321-0735-14AF171BBED3}"/>
              </a:ext>
            </a:extLst>
          </p:cNvPr>
          <p:cNvCxnSpPr>
            <a:cxnSpLocks/>
          </p:cNvCxnSpPr>
          <p:nvPr/>
        </p:nvCxnSpPr>
        <p:spPr>
          <a:xfrm>
            <a:off x="5762964" y="3257070"/>
            <a:ext cx="1578362" cy="0"/>
          </a:xfrm>
          <a:prstGeom prst="straightConnector1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34E8B3D-C203-A451-A39E-543F8A5D1CEF}"/>
              </a:ext>
            </a:extLst>
          </p:cNvPr>
          <p:cNvCxnSpPr>
            <a:cxnSpLocks/>
          </p:cNvCxnSpPr>
          <p:nvPr/>
        </p:nvCxnSpPr>
        <p:spPr>
          <a:xfrm flipV="1">
            <a:off x="6725263" y="2370907"/>
            <a:ext cx="864257" cy="886163"/>
          </a:xfrm>
          <a:prstGeom prst="straightConnector1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80C8C32-EE70-EB23-D3BA-188F7936DA24}"/>
              </a:ext>
            </a:extLst>
          </p:cNvPr>
          <p:cNvSpPr txBox="1"/>
          <p:nvPr/>
        </p:nvSpPr>
        <p:spPr>
          <a:xfrm>
            <a:off x="1126301" y="3731182"/>
            <a:ext cx="54748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26</a:t>
            </a:r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0D3E9E5-5CBE-F099-45E1-236A00EBE83B}"/>
              </a:ext>
            </a:extLst>
          </p:cNvPr>
          <p:cNvSpPr txBox="1"/>
          <p:nvPr/>
        </p:nvSpPr>
        <p:spPr>
          <a:xfrm>
            <a:off x="4762344" y="3722891"/>
            <a:ext cx="54748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26</a:t>
            </a:r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47823C8-9031-B6FD-1FDC-7E7CEBA1A69D}"/>
              </a:ext>
            </a:extLst>
          </p:cNvPr>
          <p:cNvSpPr txBox="1"/>
          <p:nvPr/>
        </p:nvSpPr>
        <p:spPr>
          <a:xfrm>
            <a:off x="7733857" y="3722891"/>
            <a:ext cx="54748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27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916772"/>
      </p:ext>
    </p:extLst>
  </p:cSld>
  <p:clrMapOvr>
    <a:masterClrMapping/>
  </p:clrMapOvr>
  <p:transition spd="med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第一PPT，www.1ppt.com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2535</TotalTime>
  <Pages>0</Pages>
  <Words>1544</Words>
  <Characters>0</Characters>
  <Application>Microsoft Office PowerPoint</Application>
  <DocSecurity>0</DocSecurity>
  <PresentationFormat>全屏显示(16:9)</PresentationFormat>
  <Lines>0</Lines>
  <Paragraphs>419</Paragraphs>
  <Slides>54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71" baseType="lpstr">
      <vt:lpstr>Helvetica Light</vt:lpstr>
      <vt:lpstr>Helvetica Neue</vt:lpstr>
      <vt:lpstr>等线</vt:lpstr>
      <vt:lpstr>等线 Light</vt:lpstr>
      <vt:lpstr>微软雅黑</vt:lpstr>
      <vt:lpstr>微软雅黑</vt:lpstr>
      <vt:lpstr>Abadi</vt:lpstr>
      <vt:lpstr>Adobe Garamond Pro Bold</vt:lpstr>
      <vt:lpstr>Arial</vt:lpstr>
      <vt:lpstr>Calibri</vt:lpstr>
      <vt:lpstr>Cambria Math</vt:lpstr>
      <vt:lpstr>Impact</vt:lpstr>
      <vt:lpstr>Roboto</vt:lpstr>
      <vt:lpstr>Wingdings</vt:lpstr>
      <vt:lpstr>第一PPT，www.1ppt.com</vt:lpstr>
      <vt:lpstr>1_第一PPT，www.1ppt.com</vt:lpstr>
      <vt:lpstr>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蓝色星空</dc:title>
  <dc:creator>第一PPT</dc:creator>
  <cp:keywords>www.1ppt.com</cp:keywords>
  <dc:description>www.1ppt.com</dc:description>
  <cp:lastModifiedBy>YULIN-SAKAI XUE</cp:lastModifiedBy>
  <cp:revision>713</cp:revision>
  <dcterms:created xsi:type="dcterms:W3CDTF">2016-05-11T06:37:27Z</dcterms:created>
  <dcterms:modified xsi:type="dcterms:W3CDTF">2023-11-20T01:08:07Z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